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6" r:id="rId1"/>
  </p:sldMasterIdLst>
  <p:sldIdLst>
    <p:sldId id="256" r:id="rId2"/>
  </p:sldIdLst>
  <p:sldSz cx="6858000" cy="246888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C9210E-8A1D-BA1C-FF86-68734CD36EEC}" name="Paty Carlos" initials="PC" userId="S::patyc@microsoft.com::03424a56-5434-4b2d-b503-ff153eb45d3f" providerId="AD"/>
  <p188:author id="{DE9F5116-C5D0-C0DC-9BBC-F7E4138E8DA6}" name="Danielle Schroyer" initials="DS" userId="S::dschroyer@microsoft.com::1c8a3e4f-a431-4418-b79e-c8c329949812" providerId="AD"/>
  <p188:author id="{0E0C0D4A-FAFD-5AD7-9F7D-2B5746A32E64}" name="Valerie Young" initials="VY" userId="S::valerieyoung@microsoft.com::bb2f550e-6998-4d61-83bc-cc040c163a6d" providerId="AD"/>
  <p188:author id="{B4A45C99-6513-1A5B-A12E-D56AC110519D}" name="Holly Heath (FREEMIND SEATTLE LLC)" initials="HL" userId="S::v-hollyheath@microsoft.com::2529d913-1f49-4920-8cdd-b2e16e0c08f4" providerId="AD"/>
  <p188:author id="{123F75A6-A762-CE59-7D07-ED355B4342C1}" name="Brian Nathanson" initials="BN" userId="S::bnathanson@microsoft.com::235d9827-2061-468d-bd68-f0a625bf5487" providerId="AD"/>
  <p188:author id="{6C9C47AD-F98D-2CD6-C819-14A9175515A1}" name="Bryan Stromer" initials="BS" userId="S::bryanstromer@microsoft.com::c955e7d9-3fc0-4e0d-b666-11d3511c78e1" providerId="AD"/>
  <p188:author id="{1563C3C6-34D4-35DE-1DD3-206778853124}" name="Chris Smellie" initials="CS" userId="S::chrissmellie@microsoft.com::d57104c6-7396-4869-b5ac-7be1614fbe93" providerId="AD"/>
  <p188:author id="{52AD75C7-6B7A-F9E0-22C6-77223870412E}" name="Sergei Solntsev" initials="SS" userId="S::ssolntsev@microsoft.com::84668661-e0cb-4d93-8645-cec1fa2a68a8" providerId="AD"/>
  <p188:author id="{65E70CCE-0136-8621-A2EC-88DEE51B3F20}" name="Amber Waisanen" initials="AW" userId="S::amberw@microsoft.com::015a684b-c5c6-4872-a61d-43586cf092b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FE7"/>
    <a:srgbClr val="0078D4"/>
    <a:srgbClr val="E7DADB"/>
    <a:srgbClr val="EDE3E4"/>
    <a:srgbClr val="DECDCF"/>
    <a:srgbClr val="E9DCDD"/>
    <a:srgbClr val="C03BC4"/>
    <a:srgbClr val="F2F2F2"/>
    <a:srgbClr val="8661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5" d="100"/>
          <a:sy n="25" d="100"/>
        </p:scale>
        <p:origin x="4176"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8/10/relationships/authors" Target="authors.xml"/><Relationship Id="rId3" Type="http://schemas.openxmlformats.org/officeDocument/2006/relationships/presProps" Target="presProps.xml"/><Relationship Id="rId7"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e Hwang (MCAG)" userId="85f2306c-fd56-49d2-8dff-e96751c6f345" providerId="ADAL" clId="{01E688C6-6481-4434-86C4-D18A9A75A1E3}"/>
    <pc:docChg chg="mod">
      <pc:chgData name="Jessie Hwang (MCAG)" userId="85f2306c-fd56-49d2-8dff-e96751c6f345" providerId="ADAL" clId="{01E688C6-6481-4434-86C4-D18A9A75A1E3}" dt="2025-11-18T16:30:59.753" v="0"/>
      <pc:docMkLst>
        <pc:docMk/>
      </pc:docMkLst>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4040507"/>
            <a:ext cx="5829300" cy="859536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12967337"/>
            <a:ext cx="5143500" cy="596074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187C6DB-7E10-CB4E-9C21-50172F88252D}" type="datetimeFigureOut">
              <a:rPr lang="en-US" smtClean="0"/>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8ED0C-F15A-9845-B728-4BFD9A43FFB0}" type="slidenum">
              <a:rPr lang="en-US" smtClean="0"/>
              <a:t>‹#›</a:t>
            </a:fld>
            <a:endParaRPr lang="en-US"/>
          </a:p>
        </p:txBody>
      </p:sp>
    </p:spTree>
    <p:extLst>
      <p:ext uri="{BB962C8B-B14F-4D97-AF65-F5344CB8AC3E}">
        <p14:creationId xmlns:p14="http://schemas.microsoft.com/office/powerpoint/2010/main" val="3941892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87C6DB-7E10-CB4E-9C21-50172F88252D}" type="datetimeFigureOut">
              <a:rPr lang="en-US" smtClean="0"/>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8ED0C-F15A-9845-B728-4BFD9A43FFB0}" type="slidenum">
              <a:rPr lang="en-US" smtClean="0"/>
              <a:t>‹#›</a:t>
            </a:fld>
            <a:endParaRPr lang="en-US"/>
          </a:p>
        </p:txBody>
      </p:sp>
    </p:spTree>
    <p:extLst>
      <p:ext uri="{BB962C8B-B14F-4D97-AF65-F5344CB8AC3E}">
        <p14:creationId xmlns:p14="http://schemas.microsoft.com/office/powerpoint/2010/main" val="3437881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1314450"/>
            <a:ext cx="1478756" cy="209226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1314450"/>
            <a:ext cx="4350544" cy="209226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87C6DB-7E10-CB4E-9C21-50172F88252D}" type="datetimeFigureOut">
              <a:rPr lang="en-US" smtClean="0"/>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8ED0C-F15A-9845-B728-4BFD9A43FFB0}" type="slidenum">
              <a:rPr lang="en-US" smtClean="0"/>
              <a:t>‹#›</a:t>
            </a:fld>
            <a:endParaRPr lang="en-US"/>
          </a:p>
        </p:txBody>
      </p:sp>
    </p:spTree>
    <p:extLst>
      <p:ext uri="{BB962C8B-B14F-4D97-AF65-F5344CB8AC3E}">
        <p14:creationId xmlns:p14="http://schemas.microsoft.com/office/powerpoint/2010/main" val="2386317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87C6DB-7E10-CB4E-9C21-50172F88252D}" type="datetimeFigureOut">
              <a:rPr lang="en-US" smtClean="0"/>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8ED0C-F15A-9845-B728-4BFD9A43FFB0}" type="slidenum">
              <a:rPr lang="en-US" smtClean="0"/>
              <a:t>‹#›</a:t>
            </a:fld>
            <a:endParaRPr lang="en-US"/>
          </a:p>
        </p:txBody>
      </p:sp>
    </p:spTree>
    <p:extLst>
      <p:ext uri="{BB962C8B-B14F-4D97-AF65-F5344CB8AC3E}">
        <p14:creationId xmlns:p14="http://schemas.microsoft.com/office/powerpoint/2010/main" val="2217465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6155062"/>
            <a:ext cx="5915025" cy="102698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16522072"/>
            <a:ext cx="5915025" cy="5400673"/>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87C6DB-7E10-CB4E-9C21-50172F88252D}" type="datetimeFigureOut">
              <a:rPr lang="en-US" smtClean="0"/>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8ED0C-F15A-9845-B728-4BFD9A43FFB0}" type="slidenum">
              <a:rPr lang="en-US" smtClean="0"/>
              <a:t>‹#›</a:t>
            </a:fld>
            <a:endParaRPr lang="en-US"/>
          </a:p>
        </p:txBody>
      </p:sp>
    </p:spTree>
    <p:extLst>
      <p:ext uri="{BB962C8B-B14F-4D97-AF65-F5344CB8AC3E}">
        <p14:creationId xmlns:p14="http://schemas.microsoft.com/office/powerpoint/2010/main" val="1728544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6572250"/>
            <a:ext cx="2914650" cy="156648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6572250"/>
            <a:ext cx="2914650" cy="156648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87C6DB-7E10-CB4E-9C21-50172F88252D}" type="datetimeFigureOut">
              <a:rPr lang="en-US" smtClean="0"/>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A8ED0C-F15A-9845-B728-4BFD9A43FFB0}" type="slidenum">
              <a:rPr lang="en-US" smtClean="0"/>
              <a:t>‹#›</a:t>
            </a:fld>
            <a:endParaRPr lang="en-US"/>
          </a:p>
        </p:txBody>
      </p:sp>
    </p:spTree>
    <p:extLst>
      <p:ext uri="{BB962C8B-B14F-4D97-AF65-F5344CB8AC3E}">
        <p14:creationId xmlns:p14="http://schemas.microsoft.com/office/powerpoint/2010/main" val="2256898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1314455"/>
            <a:ext cx="5915025" cy="4772027"/>
          </a:xfrm>
        </p:spPr>
        <p:txBody>
          <a:bodyPr/>
          <a:lstStyle/>
          <a:p>
            <a:r>
              <a:rPr lang="en-US"/>
              <a:t>Click to edit Master title style</a:t>
            </a:r>
          </a:p>
        </p:txBody>
      </p:sp>
      <p:sp>
        <p:nvSpPr>
          <p:cNvPr id="3" name="Text Placeholder 2"/>
          <p:cNvSpPr>
            <a:spLocks noGrp="1"/>
          </p:cNvSpPr>
          <p:nvPr>
            <p:ph type="body" idx="1"/>
          </p:nvPr>
        </p:nvSpPr>
        <p:spPr>
          <a:xfrm>
            <a:off x="472381" y="6052187"/>
            <a:ext cx="2901255" cy="296608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9018270"/>
            <a:ext cx="2901255" cy="13264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6052187"/>
            <a:ext cx="2915543" cy="296608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9018270"/>
            <a:ext cx="2915543" cy="13264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87C6DB-7E10-CB4E-9C21-50172F88252D}" type="datetimeFigureOut">
              <a:rPr lang="en-US" smtClean="0"/>
              <a:t>11/18/2025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A8ED0C-F15A-9845-B728-4BFD9A43FFB0}" type="slidenum">
              <a:rPr lang="en-US" smtClean="0"/>
              <a:t>‹#›</a:t>
            </a:fld>
            <a:endParaRPr lang="en-US"/>
          </a:p>
        </p:txBody>
      </p:sp>
    </p:spTree>
    <p:extLst>
      <p:ext uri="{BB962C8B-B14F-4D97-AF65-F5344CB8AC3E}">
        <p14:creationId xmlns:p14="http://schemas.microsoft.com/office/powerpoint/2010/main" val="3422471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87C6DB-7E10-CB4E-9C21-50172F88252D}" type="datetimeFigureOut">
              <a:rPr lang="en-US" smtClean="0"/>
              <a:t>11/18/2025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A8ED0C-F15A-9845-B728-4BFD9A43FFB0}" type="slidenum">
              <a:rPr lang="en-US" smtClean="0"/>
              <a:t>‹#›</a:t>
            </a:fld>
            <a:endParaRPr lang="en-US"/>
          </a:p>
        </p:txBody>
      </p:sp>
    </p:spTree>
    <p:extLst>
      <p:ext uri="{BB962C8B-B14F-4D97-AF65-F5344CB8AC3E}">
        <p14:creationId xmlns:p14="http://schemas.microsoft.com/office/powerpoint/2010/main" val="682599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87C6DB-7E10-CB4E-9C21-50172F88252D}" type="datetimeFigureOut">
              <a:rPr lang="en-US" smtClean="0"/>
              <a:t>11/18/2025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A8ED0C-F15A-9845-B728-4BFD9A43FFB0}" type="slidenum">
              <a:rPr lang="en-US" smtClean="0"/>
              <a:t>‹#›</a:t>
            </a:fld>
            <a:endParaRPr lang="en-US"/>
          </a:p>
        </p:txBody>
      </p:sp>
    </p:spTree>
    <p:extLst>
      <p:ext uri="{BB962C8B-B14F-4D97-AF65-F5344CB8AC3E}">
        <p14:creationId xmlns:p14="http://schemas.microsoft.com/office/powerpoint/2010/main" val="3711202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1645920"/>
            <a:ext cx="2211884" cy="576072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3554735"/>
            <a:ext cx="3471863" cy="1754505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7406640"/>
            <a:ext cx="2211884" cy="137217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187C6DB-7E10-CB4E-9C21-50172F88252D}" type="datetimeFigureOut">
              <a:rPr lang="en-US" smtClean="0"/>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A8ED0C-F15A-9845-B728-4BFD9A43FFB0}" type="slidenum">
              <a:rPr lang="en-US" smtClean="0"/>
              <a:t>‹#›</a:t>
            </a:fld>
            <a:endParaRPr lang="en-US"/>
          </a:p>
        </p:txBody>
      </p:sp>
    </p:spTree>
    <p:extLst>
      <p:ext uri="{BB962C8B-B14F-4D97-AF65-F5344CB8AC3E}">
        <p14:creationId xmlns:p14="http://schemas.microsoft.com/office/powerpoint/2010/main" val="1675900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1645920"/>
            <a:ext cx="2211884" cy="576072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3554735"/>
            <a:ext cx="3471863" cy="17545050"/>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7406640"/>
            <a:ext cx="2211884" cy="137217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187C6DB-7E10-CB4E-9C21-50172F88252D}" type="datetimeFigureOut">
              <a:rPr lang="en-US" smtClean="0"/>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A8ED0C-F15A-9845-B728-4BFD9A43FFB0}" type="slidenum">
              <a:rPr lang="en-US" smtClean="0"/>
              <a:t>‹#›</a:t>
            </a:fld>
            <a:endParaRPr lang="en-US"/>
          </a:p>
        </p:txBody>
      </p:sp>
    </p:spTree>
    <p:extLst>
      <p:ext uri="{BB962C8B-B14F-4D97-AF65-F5344CB8AC3E}">
        <p14:creationId xmlns:p14="http://schemas.microsoft.com/office/powerpoint/2010/main" val="3925986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1314455"/>
            <a:ext cx="5915025" cy="477202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6572250"/>
            <a:ext cx="5915025" cy="156648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22882865"/>
            <a:ext cx="1543050" cy="1314450"/>
          </a:xfrm>
          <a:prstGeom prst="rect">
            <a:avLst/>
          </a:prstGeom>
        </p:spPr>
        <p:txBody>
          <a:bodyPr vert="horz" lIns="91440" tIns="45720" rIns="91440" bIns="45720" rtlCol="0" anchor="ctr"/>
          <a:lstStyle>
            <a:lvl1pPr algn="l">
              <a:defRPr sz="900">
                <a:solidFill>
                  <a:schemeClr val="tx1">
                    <a:tint val="82000"/>
                  </a:schemeClr>
                </a:solidFill>
              </a:defRPr>
            </a:lvl1pPr>
          </a:lstStyle>
          <a:p>
            <a:fld id="{C187C6DB-7E10-CB4E-9C21-50172F88252D}" type="datetimeFigureOut">
              <a:rPr lang="en-US" smtClean="0"/>
              <a:t>11/18/2025</a:t>
            </a:fld>
            <a:endParaRPr lang="en-US"/>
          </a:p>
        </p:txBody>
      </p:sp>
      <p:sp>
        <p:nvSpPr>
          <p:cNvPr id="5" name="Footer Placeholder 4"/>
          <p:cNvSpPr>
            <a:spLocks noGrp="1"/>
          </p:cNvSpPr>
          <p:nvPr>
            <p:ph type="ftr" sz="quarter" idx="3"/>
          </p:nvPr>
        </p:nvSpPr>
        <p:spPr>
          <a:xfrm>
            <a:off x="2271713" y="22882865"/>
            <a:ext cx="2314575" cy="1314450"/>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4843463" y="22882865"/>
            <a:ext cx="1543050" cy="1314450"/>
          </a:xfrm>
          <a:prstGeom prst="rect">
            <a:avLst/>
          </a:prstGeom>
        </p:spPr>
        <p:txBody>
          <a:bodyPr vert="horz" lIns="91440" tIns="45720" rIns="91440" bIns="45720" rtlCol="0" anchor="ctr"/>
          <a:lstStyle>
            <a:lvl1pPr algn="r">
              <a:defRPr sz="900">
                <a:solidFill>
                  <a:schemeClr val="tx1">
                    <a:tint val="82000"/>
                  </a:schemeClr>
                </a:solidFill>
              </a:defRPr>
            </a:lvl1pPr>
          </a:lstStyle>
          <a:p>
            <a:fld id="{0CA8ED0C-F15A-9845-B728-4BFD9A43FFB0}" type="slidenum">
              <a:rPr lang="en-US" smtClean="0"/>
              <a:t>‹#›</a:t>
            </a:fld>
            <a:endParaRPr lang="en-US"/>
          </a:p>
        </p:txBody>
      </p:sp>
    </p:spTree>
    <p:extLst>
      <p:ext uri="{BB962C8B-B14F-4D97-AF65-F5344CB8AC3E}">
        <p14:creationId xmlns:p14="http://schemas.microsoft.com/office/powerpoint/2010/main" val="186919535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techcommunity.microsoft.com/kb/microsoft-365-insider-kb/microsoft-365-insider-handbook/4401152" TargetMode="External"/><Relationship Id="rId3" Type="http://schemas.openxmlformats.org/officeDocument/2006/relationships/image" Target="../media/image2.png"/><Relationship Id="rId7" Type="http://schemas.openxmlformats.org/officeDocument/2006/relationships/hyperlink" Target="https://aka.ms/A365mslearn" TargetMode="External"/><Relationship Id="rId12" Type="http://schemas.openxmlformats.org/officeDocument/2006/relationships/hyperlink" Target="https://go.microsoft.com/fwlink/?linkid=2341525"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nam06.safelinks.protection.outlook.com/?url=http%3A%2F%2Faka.ms%2FAICloudPCsLearn&amp;data=05%7C02%7Cbnathanson%40microsoft.com%7C39d914e3002a4474e48b08de22d41a1f%7C72f988bf86f141af91ab2d7cd011db47%7C1%7C0%7C638986491582484642%7CUnknown%7CTWFpbGZsb3d8eyJFbXB0eU1hcGkiOnRydWUsIlYiOiIwLjAuMDAwMCIsIlAiOiJXaW4zMiIsIkFOIjoiTWFpbCIsIldUIjoyfQ%3D%3D%7C0%7C%7C%7C&amp;sdata=p4sdiEZphLGgAFlL1gpNKCTGzdMvf4wXHhOr%2BUUS7hE%3D&amp;reserved=0" TargetMode="External"/><Relationship Id="rId11" Type="http://schemas.openxmlformats.org/officeDocument/2006/relationships/hyperlink" Target="https://go.microsoft.com/fwlink/?linkid=2339568" TargetMode="External"/><Relationship Id="rId5" Type="http://schemas.openxmlformats.org/officeDocument/2006/relationships/hyperlink" Target="http://aka.ms/AICloudPCs" TargetMode="External"/><Relationship Id="rId10" Type="http://schemas.openxmlformats.org/officeDocument/2006/relationships/hyperlink" Target="https://www.microsoft365.com/" TargetMode="External"/><Relationship Id="rId4" Type="http://schemas.openxmlformats.org/officeDocument/2006/relationships/image" Target="../media/image3.png"/><Relationship Id="rId9" Type="http://schemas.openxmlformats.org/officeDocument/2006/relationships/hyperlink" Target="https://learn.microsoft.com/en-us/microsoft-365/admin/manage/manage-copilot-agents-integrated-apps?view=o365-worldwid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8F220ABC-8627-EEE1-F6DB-DCCCC6B5FF49}"/>
              </a:ext>
            </a:extLst>
          </p:cNvPr>
          <p:cNvSpPr/>
          <p:nvPr/>
        </p:nvSpPr>
        <p:spPr>
          <a:xfrm>
            <a:off x="109021" y="969708"/>
            <a:ext cx="6579516" cy="1753743"/>
          </a:xfrm>
          <a:prstGeom prst="roundRect">
            <a:avLst/>
          </a:prstGeom>
          <a:solidFill>
            <a:srgbClr val="FCFFE7">
              <a:alpha val="15000"/>
            </a:srgbClr>
          </a:solidFill>
          <a:ln w="3175"/>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b"/>
          <a:lstStyle/>
          <a:p>
            <a:pPr algn="ctr"/>
            <a:endParaRPr lang="en-US"/>
          </a:p>
        </p:txBody>
      </p:sp>
      <p:grpSp>
        <p:nvGrpSpPr>
          <p:cNvPr id="4" name="Group 3">
            <a:extLst>
              <a:ext uri="{FF2B5EF4-FFF2-40B4-BE49-F238E27FC236}">
                <a16:creationId xmlns:a16="http://schemas.microsoft.com/office/drawing/2014/main" id="{85234E2D-3FF8-8ED1-13C6-7FF9B05BA785}"/>
              </a:ext>
              <a:ext uri="{C183D7F6-B498-43B3-948B-1728B52AA6E4}">
                <adec:decorative xmlns:adec="http://schemas.microsoft.com/office/drawing/2017/decorative" val="1"/>
              </a:ext>
            </a:extLst>
          </p:cNvPr>
          <p:cNvGrpSpPr/>
          <p:nvPr/>
        </p:nvGrpSpPr>
        <p:grpSpPr>
          <a:xfrm>
            <a:off x="-13338" y="-402124"/>
            <a:ext cx="6863336" cy="1320042"/>
            <a:chOff x="-5335" y="0"/>
            <a:chExt cx="6863335" cy="1320042"/>
          </a:xfrm>
        </p:grpSpPr>
        <p:pic>
          <p:nvPicPr>
            <p:cNvPr id="5" name="Picture 4" descr="A white background with light rays&#10;&#10;AI-generated content may be incorrect.">
              <a:extLst>
                <a:ext uri="{FF2B5EF4-FFF2-40B4-BE49-F238E27FC236}">
                  <a16:creationId xmlns:a16="http://schemas.microsoft.com/office/drawing/2014/main" id="{C1CE3528-D215-2A26-8F94-93F0DE1C66A0}"/>
                </a:ext>
              </a:extLst>
            </p:cNvPr>
            <p:cNvPicPr>
              <a:picLocks noChangeAspect="1"/>
            </p:cNvPicPr>
            <p:nvPr/>
          </p:nvPicPr>
          <p:blipFill>
            <a:blip r:embed="rId2"/>
            <a:srcRect b="55340"/>
            <a:stretch/>
          </p:blipFill>
          <p:spPr>
            <a:xfrm>
              <a:off x="-5335" y="0"/>
              <a:ext cx="6858000" cy="1257300"/>
            </a:xfrm>
            <a:prstGeom prst="rect">
              <a:avLst/>
            </a:prstGeom>
          </p:spPr>
        </p:pic>
        <p:sp>
          <p:nvSpPr>
            <p:cNvPr id="6" name="Rectangle 5">
              <a:extLst>
                <a:ext uri="{FF2B5EF4-FFF2-40B4-BE49-F238E27FC236}">
                  <a16:creationId xmlns:a16="http://schemas.microsoft.com/office/drawing/2014/main" id="{E682CCBE-03F8-EC44-9FB7-D13B2C926032}"/>
                </a:ext>
              </a:extLst>
            </p:cNvPr>
            <p:cNvSpPr/>
            <p:nvPr/>
          </p:nvSpPr>
          <p:spPr bwMode="auto">
            <a:xfrm>
              <a:off x="2" y="55771"/>
              <a:ext cx="5113867" cy="1264271"/>
            </a:xfrm>
            <a:prstGeom prst="rect">
              <a:avLst/>
            </a:prstGeom>
            <a:gradFill flip="none" rotWithShape="1">
              <a:gsLst>
                <a:gs pos="0">
                  <a:schemeClr val="bg1">
                    <a:alpha val="36574"/>
                  </a:schemeClr>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61"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 name="Picture 6" descr="A close-up of a spiral&#10;&#10;AI-generated content may be incorrect.">
              <a:extLst>
                <a:ext uri="{FF2B5EF4-FFF2-40B4-BE49-F238E27FC236}">
                  <a16:creationId xmlns:a16="http://schemas.microsoft.com/office/drawing/2014/main" id="{A9FF43F0-ACB6-CC64-255E-F3805F74F250}"/>
                </a:ext>
              </a:extLst>
            </p:cNvPr>
            <p:cNvPicPr>
              <a:picLocks noChangeAspect="1"/>
            </p:cNvPicPr>
            <p:nvPr/>
          </p:nvPicPr>
          <p:blipFill>
            <a:blip r:embed="rId3" cstate="screen">
              <a:extLst>
                <a:ext uri="{28A0092B-C50C-407E-A947-70E740481C1C}">
                  <a14:useLocalDpi xmlns:a14="http://schemas.microsoft.com/office/drawing/2010/main"/>
                </a:ext>
              </a:extLst>
            </a:blip>
            <a:srcRect l="-4925" t="-640" r="16761" b="18316"/>
            <a:stretch>
              <a:fillRect/>
            </a:stretch>
          </p:blipFill>
          <p:spPr>
            <a:xfrm>
              <a:off x="4278235" y="10247"/>
              <a:ext cx="2579765" cy="1247054"/>
            </a:xfrm>
            <a:prstGeom prst="rect">
              <a:avLst/>
            </a:prstGeom>
          </p:spPr>
        </p:pic>
        <p:pic>
          <p:nvPicPr>
            <p:cNvPr id="8" name="Picture 7" descr="A logo of a company&#10;&#10;AI-generated content may be incorrect.">
              <a:extLst>
                <a:ext uri="{FF2B5EF4-FFF2-40B4-BE49-F238E27FC236}">
                  <a16:creationId xmlns:a16="http://schemas.microsoft.com/office/drawing/2014/main" id="{04A17C16-336D-D9F3-A7E7-93D58DE2B997}"/>
                </a:ext>
              </a:extLst>
            </p:cNvPr>
            <p:cNvPicPr>
              <a:picLocks noChangeAspect="1"/>
            </p:cNvPicPr>
            <p:nvPr/>
          </p:nvPicPr>
          <p:blipFill>
            <a:blip r:embed="rId4"/>
            <a:stretch>
              <a:fillRect/>
            </a:stretch>
          </p:blipFill>
          <p:spPr>
            <a:xfrm>
              <a:off x="3009" y="242576"/>
              <a:ext cx="1539632" cy="677313"/>
            </a:xfrm>
            <a:prstGeom prst="rect">
              <a:avLst/>
            </a:prstGeom>
          </p:spPr>
        </p:pic>
        <p:sp>
          <p:nvSpPr>
            <p:cNvPr id="9" name="Rounded Rectangle 34">
              <a:extLst>
                <a:ext uri="{FF2B5EF4-FFF2-40B4-BE49-F238E27FC236}">
                  <a16:creationId xmlns:a16="http://schemas.microsoft.com/office/drawing/2014/main" id="{0381FF87-6CB2-A1EC-9305-D206C063269D}"/>
                </a:ext>
              </a:extLst>
            </p:cNvPr>
            <p:cNvSpPr/>
            <p:nvPr/>
          </p:nvSpPr>
          <p:spPr bwMode="auto">
            <a:xfrm>
              <a:off x="0" y="1191553"/>
              <a:ext cx="6858000" cy="100584"/>
            </a:xfrm>
            <a:prstGeom prst="roundRect">
              <a:avLst>
                <a:gd name="adj" fmla="val 0"/>
              </a:avLst>
            </a:prstGeom>
            <a:gradFill>
              <a:gsLst>
                <a:gs pos="52000">
                  <a:srgbClr val="8661C5"/>
                </a:gs>
                <a:gs pos="0">
                  <a:srgbClr val="0078D4"/>
                </a:gs>
                <a:gs pos="100000">
                  <a:srgbClr val="C03BC4"/>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38328" tIns="0" rIns="0" bIns="0" numCol="1" spcCol="0" rtlCol="0" fromWordArt="0" anchor="b" anchorCtr="0" forceAA="0" compatLnSpc="1">
              <a:prstTxWarp prst="textNoShape">
                <a:avLst/>
              </a:prstTxWarp>
              <a:noAutofit/>
            </a:bodyPr>
            <a:lstStyle/>
            <a:p>
              <a:pPr defTabSz="932461" fontAlgn="base">
                <a:spcBef>
                  <a:spcPct val="0"/>
                </a:spcBef>
                <a:spcAft>
                  <a:spcPct val="0"/>
                </a:spcAft>
              </a:pPr>
              <a:endParaRPr lang="en-US" sz="1100" b="1" spc="100">
                <a:solidFill>
                  <a:schemeClr val="accent1"/>
                </a:solidFill>
                <a:latin typeface="Segoe Sans Display" pitchFamily="2" charset="0"/>
                <a:cs typeface="Segoe Sans Display" pitchFamily="2" charset="0"/>
              </a:endParaRPr>
            </a:p>
          </p:txBody>
        </p:sp>
      </p:grpSp>
      <p:sp>
        <p:nvSpPr>
          <p:cNvPr id="10" name="TextBox 9">
            <a:extLst>
              <a:ext uri="{FF2B5EF4-FFF2-40B4-BE49-F238E27FC236}">
                <a16:creationId xmlns:a16="http://schemas.microsoft.com/office/drawing/2014/main" id="{86DCAE2B-1725-BBE2-4E5D-323D9D27B972}"/>
              </a:ext>
            </a:extLst>
          </p:cNvPr>
          <p:cNvSpPr txBox="1"/>
          <p:nvPr/>
        </p:nvSpPr>
        <p:spPr>
          <a:xfrm>
            <a:off x="279512" y="391474"/>
            <a:ext cx="4122309" cy="369332"/>
          </a:xfrm>
          <a:prstGeom prst="rect">
            <a:avLst/>
          </a:prstGeom>
          <a:noFill/>
        </p:spPr>
        <p:txBody>
          <a:bodyPr wrap="square" lIns="0" tIns="0" rIns="0" bIns="0" rtlCol="0" anchor="b">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a:latin typeface="Segoe Sans Display Semibold" pitchFamily="2" charset="0"/>
                <a:cs typeface="Segoe Sans Display Semibold" pitchFamily="2" charset="0"/>
              </a:rPr>
              <a:t>Getting started with Frontier</a:t>
            </a:r>
          </a:p>
        </p:txBody>
      </p:sp>
      <p:sp>
        <p:nvSpPr>
          <p:cNvPr id="11" name="TextBox 10">
            <a:extLst>
              <a:ext uri="{FF2B5EF4-FFF2-40B4-BE49-F238E27FC236}">
                <a16:creationId xmlns:a16="http://schemas.microsoft.com/office/drawing/2014/main" id="{FE4797F4-E54A-17F4-351E-62138366381A}"/>
              </a:ext>
            </a:extLst>
          </p:cNvPr>
          <p:cNvSpPr txBox="1"/>
          <p:nvPr/>
        </p:nvSpPr>
        <p:spPr>
          <a:xfrm>
            <a:off x="332515" y="1081468"/>
            <a:ext cx="6173727" cy="1549976"/>
          </a:xfrm>
          <a:prstGeom prst="rect">
            <a:avLst/>
          </a:prstGeom>
          <a:noFill/>
        </p:spPr>
        <p:txBody>
          <a:bodyPr wrap="square" lIns="0" tIns="0" rIns="0" bIns="0" rtlCol="0" anchor="b">
            <a:spAutoFit/>
          </a:bodyPr>
          <a:lstStyle/>
          <a:p>
            <a:pPr>
              <a:lnSpc>
                <a:spcPct val="110000"/>
              </a:lnSpc>
              <a:spcAft>
                <a:spcPts val="600"/>
              </a:spcAft>
            </a:pPr>
            <a:r>
              <a:rPr lang="en-US" sz="1100" kern="100">
                <a:latin typeface="Segoe UI" panose="020B0502040204020203" pitchFamily="34" charset="0"/>
                <a:cs typeface="Segoe UI" panose="020B0502040204020203" pitchFamily="34" charset="0"/>
              </a:rPr>
              <a:t>Frontier is Microsoft’s early access program for the latest AI innovations in Microsoft 365 giving you hands-on access to experimental agents and Microsoft app features before they become generally available. Frontier empowers you to drive innovation and shape the future of AI at wo</a:t>
            </a:r>
            <a:r>
              <a:rPr lang="en-US" sz="1100" kern="100">
                <a:latin typeface="Segoe UI"/>
                <a:ea typeface="Aptos" panose="020B0004020202020204" pitchFamily="34" charset="0"/>
                <a:cs typeface="Segoe UI"/>
              </a:rPr>
              <a:t>rk and at home, all within the security and familiarity of your own Microsoft 365 environment.</a:t>
            </a:r>
          </a:p>
          <a:p>
            <a:pPr>
              <a:lnSpc>
                <a:spcPct val="110000"/>
              </a:lnSpc>
              <a:spcAft>
                <a:spcPts val="600"/>
              </a:spcAft>
            </a:pPr>
            <a:r>
              <a:rPr lang="en-US" sz="1100" b="1" kern="100">
                <a:solidFill>
                  <a:srgbClr val="0078D4"/>
                </a:solidFill>
                <a:latin typeface="Segoe UI"/>
                <a:ea typeface="Yu Gothic Light"/>
                <a:cs typeface="Segoe UI"/>
              </a:rPr>
              <a:t>Eligibility</a:t>
            </a:r>
            <a:r>
              <a:rPr lang="en-US" sz="1100" kern="100">
                <a:latin typeface="Segoe UI"/>
                <a:ea typeface="Aptos" panose="020B0004020202020204" pitchFamily="34" charset="0"/>
                <a:cs typeface="Segoe UI"/>
              </a:rPr>
              <a:t>: Frontier features are available to all Microsoft 365 customers with a Copilot license. Your organization’s admin settings may determine who can access and use Frontier features. Additionally, individuals with Microsoft 365 Personal, Family, or Premium subscriptions can also access and use Frontier features.  Please see instructions below for any other unique requirements.</a:t>
            </a:r>
          </a:p>
        </p:txBody>
      </p:sp>
      <p:sp>
        <p:nvSpPr>
          <p:cNvPr id="12" name="Rounded Rectangle 34">
            <a:extLst>
              <a:ext uri="{FF2B5EF4-FFF2-40B4-BE49-F238E27FC236}">
                <a16:creationId xmlns:a16="http://schemas.microsoft.com/office/drawing/2014/main" id="{9673D975-2F63-539C-9814-5A2D21E6268F}"/>
              </a:ext>
            </a:extLst>
          </p:cNvPr>
          <p:cNvSpPr/>
          <p:nvPr/>
        </p:nvSpPr>
        <p:spPr bwMode="auto">
          <a:xfrm>
            <a:off x="0" y="2837249"/>
            <a:ext cx="6858000" cy="498153"/>
          </a:xfrm>
          <a:prstGeom prst="roundRect">
            <a:avLst>
              <a:gd name="adj" fmla="val 0"/>
            </a:avLst>
          </a:prstGeom>
          <a:gradFill>
            <a:gsLst>
              <a:gs pos="52000">
                <a:srgbClr val="8661C5"/>
              </a:gs>
              <a:gs pos="0">
                <a:srgbClr val="0078D4"/>
              </a:gs>
              <a:gs pos="100000">
                <a:srgbClr val="C03BC4"/>
              </a:gs>
            </a:gsLst>
            <a:lin ang="0" scaled="1"/>
          </a:gradFill>
          <a:ln>
            <a:solidFill>
              <a:schemeClr val="tx1">
                <a:lumMod val="95000"/>
                <a:lumOff val="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38328" tIns="0" rIns="0" bIns="0" numCol="1" spcCol="0" rtlCol="0" fromWordArt="0" anchor="b" anchorCtr="0" forceAA="0" compatLnSpc="1">
            <a:prstTxWarp prst="textNoShape">
              <a:avLst/>
            </a:prstTxWarp>
            <a:noAutofit/>
          </a:bodyPr>
          <a:lstStyle/>
          <a:p>
            <a:pPr defTabSz="932461" fontAlgn="base">
              <a:spcBef>
                <a:spcPct val="0"/>
              </a:spcBef>
              <a:spcAft>
                <a:spcPct val="0"/>
              </a:spcAft>
            </a:pPr>
            <a:r>
              <a:rPr lang="en-US" sz="1400" b="1">
                <a:solidFill>
                  <a:schemeClr val="bg1"/>
                </a:solidFill>
                <a:latin typeface="Segoe UI" panose="020B0502040204020203" pitchFamily="34" charset="0"/>
                <a:cs typeface="Segoe UI" panose="020B0502040204020203" pitchFamily="34" charset="0"/>
              </a:rPr>
              <a:t>For enterprises with Microsoft 365 and Copilot licenses</a:t>
            </a:r>
          </a:p>
          <a:p>
            <a:pPr defTabSz="932461" fontAlgn="base">
              <a:spcBef>
                <a:spcPct val="0"/>
              </a:spcBef>
              <a:spcAft>
                <a:spcPct val="0"/>
              </a:spcAft>
            </a:pPr>
            <a:r>
              <a:rPr lang="en-US" sz="1200">
                <a:solidFill>
                  <a:schemeClr val="bg1"/>
                </a:solidFill>
                <a:latin typeface="Segoe UI" panose="020B0502040204020203" pitchFamily="34" charset="0"/>
                <a:cs typeface="Segoe UI" panose="020B0502040204020203" pitchFamily="34" charset="0"/>
              </a:rPr>
              <a:t>Frontier Features and Access</a:t>
            </a:r>
          </a:p>
        </p:txBody>
      </p:sp>
      <p:sp>
        <p:nvSpPr>
          <p:cNvPr id="13" name="TextBox 12">
            <a:extLst>
              <a:ext uri="{FF2B5EF4-FFF2-40B4-BE49-F238E27FC236}">
                <a16:creationId xmlns:a16="http://schemas.microsoft.com/office/drawing/2014/main" id="{183B44B0-F1D4-A537-AED9-C5DC8D0C8FE1}"/>
              </a:ext>
            </a:extLst>
          </p:cNvPr>
          <p:cNvSpPr txBox="1"/>
          <p:nvPr/>
        </p:nvSpPr>
        <p:spPr>
          <a:xfrm>
            <a:off x="289095" y="3449913"/>
            <a:ext cx="6344387" cy="1031821"/>
          </a:xfrm>
          <a:prstGeom prst="rect">
            <a:avLst/>
          </a:prstGeom>
          <a:noFill/>
        </p:spPr>
        <p:txBody>
          <a:bodyPr wrap="square" lIns="0" tIns="0" rIns="0" bIns="0" rtlCol="0" anchor="b">
            <a:spAutoFit/>
          </a:bodyPr>
          <a:lstStyle/>
          <a:p>
            <a:pPr>
              <a:lnSpc>
                <a:spcPct val="110000"/>
              </a:lnSpc>
              <a:spcAft>
                <a:spcPts val="300"/>
              </a:spcAft>
            </a:pPr>
            <a:r>
              <a:rPr lang="en-US" sz="1100" b="1" kern="100">
                <a:solidFill>
                  <a:srgbClr val="0078D4"/>
                </a:solidFill>
                <a:latin typeface="Segoe UI" panose="020B0502040204020203" pitchFamily="34" charset="0"/>
                <a:ea typeface="Yu Gothic Light"/>
                <a:cs typeface="Segoe UI" panose="020B0502040204020203" pitchFamily="34" charset="0"/>
              </a:rPr>
              <a:t>Feature Categorization</a:t>
            </a:r>
            <a:r>
              <a:rPr lang="en-US" sz="1100" kern="100">
                <a:latin typeface="Segoe UI" panose="020B0502040204020203" pitchFamily="34" charset="0"/>
                <a:ea typeface="Aptos" panose="020B0004020202020204" pitchFamily="34" charset="0"/>
                <a:cs typeface="Segoe UI" panose="020B0502040204020203" pitchFamily="34" charset="0"/>
              </a:rPr>
              <a:t>: There are three categories of Frontier features</a:t>
            </a:r>
          </a:p>
          <a:p>
            <a:pPr marL="228598" indent="-228598">
              <a:lnSpc>
                <a:spcPct val="110000"/>
              </a:lnSpc>
              <a:buFont typeface="+mj-lt"/>
              <a:buAutoNum type="arabicPeriod"/>
            </a:pPr>
            <a:r>
              <a:rPr lang="en-US" sz="1100" b="1" kern="100">
                <a:latin typeface="Segoe UI" panose="020B0502040204020203" pitchFamily="34" charset="0"/>
                <a:cs typeface="Segoe UI" panose="020B0502040204020203" pitchFamily="34" charset="0"/>
              </a:rPr>
              <a:t>Frontier agents – </a:t>
            </a:r>
            <a:r>
              <a:rPr lang="en-US" sz="1100" kern="100">
                <a:latin typeface="Segoe UI" panose="020B0502040204020203" pitchFamily="34" charset="0"/>
                <a:cs typeface="Segoe UI" panose="020B0502040204020203" pitchFamily="34" charset="0"/>
              </a:rPr>
              <a:t>Experiential AI Agents available in the Microsoft 365 Copilot Agent Store</a:t>
            </a:r>
            <a:endParaRPr lang="en-US" sz="1100" kern="100">
              <a:latin typeface="Segoe UI" panose="020B0502040204020203" pitchFamily="34" charset="0"/>
              <a:ea typeface="Aptos" panose="020B0004020202020204" pitchFamily="34" charset="0"/>
              <a:cs typeface="Segoe UI" panose="020B0502040204020203" pitchFamily="34" charset="0"/>
            </a:endParaRPr>
          </a:p>
          <a:p>
            <a:pPr marL="228598" indent="-228598">
              <a:lnSpc>
                <a:spcPct val="110000"/>
              </a:lnSpc>
              <a:buFont typeface="+mj-lt"/>
              <a:buAutoNum type="arabicPeriod"/>
            </a:pPr>
            <a:r>
              <a:rPr lang="en-US" sz="1100" b="1" kern="100">
                <a:latin typeface="Segoe UI" panose="020B0502040204020203" pitchFamily="34" charset="0"/>
                <a:ea typeface="Aptos" panose="020B0004020202020204" pitchFamily="34" charset="0"/>
                <a:cs typeface="Segoe UI" panose="020B0502040204020203" pitchFamily="34" charset="0"/>
              </a:rPr>
              <a:t>Frontier core app features – </a:t>
            </a:r>
            <a:r>
              <a:rPr lang="en-US" sz="1100" kern="100">
                <a:latin typeface="Segoe UI" panose="020B0502040204020203" pitchFamily="34" charset="0"/>
                <a:ea typeface="Aptos" panose="020B0004020202020204" pitchFamily="34" charset="0"/>
                <a:cs typeface="Segoe UI" panose="020B0502040204020203" pitchFamily="34" charset="0"/>
              </a:rPr>
              <a:t>Early-access features in Microsoft 365 apps (like Word, Excel, etc.)</a:t>
            </a:r>
            <a:endParaRPr lang="en-US" sz="1100" b="1" kern="100">
              <a:latin typeface="Segoe UI" panose="020B0502040204020203" pitchFamily="34" charset="0"/>
              <a:ea typeface="Aptos" panose="020B0004020202020204" pitchFamily="34" charset="0"/>
              <a:cs typeface="Segoe UI" panose="020B0502040204020203" pitchFamily="34" charset="0"/>
            </a:endParaRPr>
          </a:p>
          <a:p>
            <a:pPr marL="228598" indent="-228598">
              <a:lnSpc>
                <a:spcPct val="110000"/>
              </a:lnSpc>
              <a:spcAft>
                <a:spcPts val="600"/>
              </a:spcAft>
              <a:buFont typeface="+mj-lt"/>
              <a:buAutoNum type="arabicPeriod"/>
            </a:pPr>
            <a:r>
              <a:rPr lang="en-US" sz="1100" b="1" kern="100">
                <a:latin typeface="Segoe UI" panose="020B0502040204020203" pitchFamily="34" charset="0"/>
                <a:ea typeface="Aptos" panose="020B0004020202020204" pitchFamily="34" charset="0"/>
                <a:cs typeface="Segoe UI" panose="020B0502040204020203" pitchFamily="34" charset="0"/>
              </a:rPr>
              <a:t>Other Frontier capabilities – </a:t>
            </a:r>
            <a:r>
              <a:rPr lang="en-US" sz="1100" kern="100">
                <a:latin typeface="Segoe UI" panose="020B0502040204020203" pitchFamily="34" charset="0"/>
                <a:ea typeface="Aptos" panose="020B0004020202020204" pitchFamily="34" charset="0"/>
                <a:cs typeface="Segoe UI" panose="020B0502040204020203" pitchFamily="34" charset="0"/>
              </a:rPr>
              <a:t>Experiential features beyond agents &amp; core apps to drive innovation</a:t>
            </a:r>
          </a:p>
          <a:p>
            <a:pPr>
              <a:lnSpc>
                <a:spcPct val="110000"/>
              </a:lnSpc>
              <a:spcAft>
                <a:spcPts val="600"/>
              </a:spcAft>
            </a:pPr>
            <a:r>
              <a:rPr lang="en-US" sz="1100" b="1" kern="100">
                <a:solidFill>
                  <a:srgbClr val="0078D4"/>
                </a:solidFill>
                <a:latin typeface="Segoe UI" panose="020B0502040204020203" pitchFamily="34" charset="0"/>
                <a:ea typeface="Yu Gothic Light"/>
                <a:cs typeface="Segoe UI" panose="020B0502040204020203" pitchFamily="34" charset="0"/>
              </a:rPr>
              <a:t>Access: </a:t>
            </a:r>
            <a:r>
              <a:rPr lang="en-US" sz="1100" kern="100">
                <a:latin typeface="Segoe UI" panose="020B0502040204020203" pitchFamily="34" charset="0"/>
                <a:ea typeface="Aptos" panose="020B0004020202020204" pitchFamily="34" charset="0"/>
                <a:cs typeface="Segoe UI" panose="020B0502040204020203" pitchFamily="34" charset="0"/>
              </a:rPr>
              <a:t>The process for obtaining access of features vary by category.  See steps below for details.</a:t>
            </a:r>
            <a:endParaRPr lang="en-US" sz="1100">
              <a:latin typeface="Segoe UI" panose="020B0502040204020203" pitchFamily="34" charset="0"/>
              <a:cs typeface="Segoe UI" panose="020B0502040204020203" pitchFamily="34" charset="0"/>
            </a:endParaRPr>
          </a:p>
        </p:txBody>
      </p:sp>
      <p:sp>
        <p:nvSpPr>
          <p:cNvPr id="14" name="Rounded Rectangle 34">
            <a:extLst>
              <a:ext uri="{FF2B5EF4-FFF2-40B4-BE49-F238E27FC236}">
                <a16:creationId xmlns:a16="http://schemas.microsoft.com/office/drawing/2014/main" id="{A58364D8-DB79-2281-BEA9-085B110BDC5C}"/>
              </a:ext>
            </a:extLst>
          </p:cNvPr>
          <p:cNvSpPr/>
          <p:nvPr/>
        </p:nvSpPr>
        <p:spPr bwMode="auto">
          <a:xfrm>
            <a:off x="0" y="4564916"/>
            <a:ext cx="6858000" cy="232739"/>
          </a:xfrm>
          <a:prstGeom prst="roundRect">
            <a:avLst>
              <a:gd name="adj" fmla="val 0"/>
            </a:avLst>
          </a:prstGeom>
          <a:gradFill>
            <a:gsLst>
              <a:gs pos="52000">
                <a:srgbClr val="8661C5"/>
              </a:gs>
              <a:gs pos="0">
                <a:srgbClr val="0078D4"/>
              </a:gs>
              <a:gs pos="100000">
                <a:srgbClr val="C03BC4"/>
              </a:gs>
            </a:gsLst>
            <a:lin ang="0" scaled="1"/>
          </a:gradFill>
          <a:ln>
            <a:solidFill>
              <a:schemeClr val="tx1">
                <a:lumMod val="95000"/>
                <a:lumOff val="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3736" tIns="0" rIns="0" bIns="0" numCol="1" spcCol="0" rtlCol="0" fromWordArt="0" anchor="b" anchorCtr="0" forceAA="0" compatLnSpc="1">
            <a:prstTxWarp prst="textNoShape">
              <a:avLst/>
            </a:prstTxWarp>
            <a:noAutofit/>
          </a:bodyPr>
          <a:lstStyle/>
          <a:p>
            <a:pPr defTabSz="932461"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Frontier Agents – Getting Access</a:t>
            </a:r>
          </a:p>
        </p:txBody>
      </p:sp>
      <p:sp>
        <p:nvSpPr>
          <p:cNvPr id="18" name="Rounded Rectangle 34">
            <a:extLst>
              <a:ext uri="{FF2B5EF4-FFF2-40B4-BE49-F238E27FC236}">
                <a16:creationId xmlns:a16="http://schemas.microsoft.com/office/drawing/2014/main" id="{945D4B33-ED77-7371-7253-C66E93CC7C49}"/>
              </a:ext>
            </a:extLst>
          </p:cNvPr>
          <p:cNvSpPr/>
          <p:nvPr/>
        </p:nvSpPr>
        <p:spPr bwMode="auto">
          <a:xfrm>
            <a:off x="-8002" y="23250937"/>
            <a:ext cx="6858000" cy="274320"/>
          </a:xfrm>
          <a:prstGeom prst="roundRect">
            <a:avLst>
              <a:gd name="adj" fmla="val 0"/>
            </a:avLst>
          </a:prstGeom>
          <a:gradFill>
            <a:gsLst>
              <a:gs pos="52000">
                <a:srgbClr val="8661C5"/>
              </a:gs>
              <a:gs pos="0">
                <a:srgbClr val="0078D4"/>
              </a:gs>
              <a:gs pos="100000">
                <a:srgbClr val="C03BC4"/>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38328" tIns="0" rIns="0" bIns="0" numCol="1" spcCol="0" rtlCol="0" fromWordArt="0" anchor="ctr" anchorCtr="0" forceAA="0" compatLnSpc="1">
            <a:prstTxWarp prst="textNoShape">
              <a:avLst/>
            </a:prstTxWarp>
            <a:noAutofit/>
          </a:bodyPr>
          <a:lstStyle/>
          <a:p>
            <a:pPr defTabSz="932461" fontAlgn="base">
              <a:spcBef>
                <a:spcPct val="0"/>
              </a:spcBef>
              <a:spcAft>
                <a:spcPct val="0"/>
              </a:spcAft>
            </a:pPr>
            <a:r>
              <a:rPr lang="en-US" sz="1300" b="1">
                <a:solidFill>
                  <a:schemeClr val="bg1"/>
                </a:solidFill>
                <a:latin typeface="Segoe UI" panose="020B0502040204020203" pitchFamily="34" charset="0"/>
                <a:cs typeface="Segoe UI" panose="020B0502040204020203" pitchFamily="34" charset="0"/>
              </a:rPr>
              <a:t>For individuals with Microsoft 365 Personal, Family, or Premium subscriptions</a:t>
            </a:r>
          </a:p>
        </p:txBody>
      </p:sp>
      <p:sp>
        <p:nvSpPr>
          <p:cNvPr id="19" name="TextBox 18">
            <a:extLst>
              <a:ext uri="{FF2B5EF4-FFF2-40B4-BE49-F238E27FC236}">
                <a16:creationId xmlns:a16="http://schemas.microsoft.com/office/drawing/2014/main" id="{E2FF327E-9509-9FA9-A514-F2711098050A}"/>
              </a:ext>
            </a:extLst>
          </p:cNvPr>
          <p:cNvSpPr txBox="1"/>
          <p:nvPr/>
        </p:nvSpPr>
        <p:spPr>
          <a:xfrm>
            <a:off x="344960" y="23595496"/>
            <a:ext cx="6173727" cy="543995"/>
          </a:xfrm>
          <a:prstGeom prst="rect">
            <a:avLst/>
          </a:prstGeom>
          <a:noFill/>
        </p:spPr>
        <p:txBody>
          <a:bodyPr wrap="square" lIns="0" tIns="0" rIns="0" bIns="0" rtlCol="0" anchor="t">
            <a:spAutoFit/>
          </a:bodyPr>
          <a:lstStyle/>
          <a:p>
            <a:pPr>
              <a:lnSpc>
                <a:spcPct val="110000"/>
              </a:lnSpc>
              <a:spcAft>
                <a:spcPts val="600"/>
              </a:spcAft>
            </a:pPr>
            <a:r>
              <a:rPr lang="en-US" sz="1100" kern="100">
                <a:latin typeface="Segoe UI" panose="020B0502040204020203" pitchFamily="34" charset="0"/>
                <a:cs typeface="Segoe UI" panose="020B0502040204020203" pitchFamily="34" charset="0"/>
              </a:rPr>
              <a:t>Frontier features are experimental capabilities in the web versions of Microsoft 365 Word and Excel apps and in Copilot chat on the web for subscribers based in the US, initially in English only. To access Frontier features, you'll need a Microsoft 365 Personal, Family, or Premium sub</a:t>
            </a:r>
            <a:r>
              <a:rPr lang="en-US" sz="1100" kern="100">
                <a:latin typeface="Segoe UI" panose="020B0502040204020203" pitchFamily="34" charset="0"/>
                <a:ea typeface="Aptos" panose="020B0004020202020204" pitchFamily="34" charset="0"/>
                <a:cs typeface="Segoe UI" panose="020B0502040204020203" pitchFamily="34" charset="0"/>
              </a:rPr>
              <a:t>scription.</a:t>
            </a:r>
          </a:p>
        </p:txBody>
      </p:sp>
      <p:grpSp>
        <p:nvGrpSpPr>
          <p:cNvPr id="20" name="Group 19">
            <a:extLst>
              <a:ext uri="{FF2B5EF4-FFF2-40B4-BE49-F238E27FC236}">
                <a16:creationId xmlns:a16="http://schemas.microsoft.com/office/drawing/2014/main" id="{BE65460F-3CAB-1368-5D32-157E110730C9}"/>
              </a:ext>
              <a:ext uri="{C183D7F6-B498-43B3-948B-1728B52AA6E4}">
                <adec:decorative xmlns:adec="http://schemas.microsoft.com/office/drawing/2017/decorative" val="1"/>
              </a:ext>
            </a:extLst>
          </p:cNvPr>
          <p:cNvGrpSpPr/>
          <p:nvPr/>
        </p:nvGrpSpPr>
        <p:grpSpPr>
          <a:xfrm>
            <a:off x="-17399" y="24247943"/>
            <a:ext cx="6858000" cy="456050"/>
            <a:chOff x="0" y="18536800"/>
            <a:chExt cx="6858000" cy="456050"/>
          </a:xfrm>
        </p:grpSpPr>
        <p:sp>
          <p:nvSpPr>
            <p:cNvPr id="21" name="Rounded Rectangle 64">
              <a:extLst>
                <a:ext uri="{FF2B5EF4-FFF2-40B4-BE49-F238E27FC236}">
                  <a16:creationId xmlns:a16="http://schemas.microsoft.com/office/drawing/2014/main" id="{E44C851F-5DE7-718B-2D7D-DFD6E8948646}"/>
                </a:ext>
              </a:extLst>
            </p:cNvPr>
            <p:cNvSpPr/>
            <p:nvPr/>
          </p:nvSpPr>
          <p:spPr bwMode="auto">
            <a:xfrm>
              <a:off x="0" y="18892266"/>
              <a:ext cx="6858000" cy="100584"/>
            </a:xfrm>
            <a:prstGeom prst="roundRect">
              <a:avLst>
                <a:gd name="adj" fmla="val 0"/>
              </a:avLst>
            </a:prstGeom>
            <a:gradFill>
              <a:gsLst>
                <a:gs pos="52000">
                  <a:srgbClr val="8661C5"/>
                </a:gs>
                <a:gs pos="0">
                  <a:srgbClr val="0078D4"/>
                </a:gs>
                <a:gs pos="100000">
                  <a:srgbClr val="C03BC4"/>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38328" tIns="0" rIns="0" bIns="0" numCol="1" spcCol="0" rtlCol="0" fromWordArt="0" anchor="ctr" anchorCtr="0" forceAA="0" compatLnSpc="1">
              <a:prstTxWarp prst="textNoShape">
                <a:avLst/>
              </a:prstTxWarp>
              <a:noAutofit/>
            </a:bodyPr>
            <a:lstStyle/>
            <a:p>
              <a:pPr defTabSz="932461" fontAlgn="base">
                <a:spcBef>
                  <a:spcPct val="0"/>
                </a:spcBef>
                <a:spcAft>
                  <a:spcPct val="0"/>
                </a:spcAft>
              </a:pPr>
              <a:endParaRPr lang="en-US" sz="1100" b="1" spc="100">
                <a:solidFill>
                  <a:schemeClr val="accent1"/>
                </a:solidFill>
                <a:latin typeface="Segoe Sans Display" pitchFamily="2" charset="0"/>
                <a:cs typeface="Segoe Sans Display" pitchFamily="2" charset="0"/>
              </a:endParaRPr>
            </a:p>
          </p:txBody>
        </p:sp>
        <p:sp>
          <p:nvSpPr>
            <p:cNvPr id="22" name="Rectangle 21">
              <a:extLst>
                <a:ext uri="{FF2B5EF4-FFF2-40B4-BE49-F238E27FC236}">
                  <a16:creationId xmlns:a16="http://schemas.microsoft.com/office/drawing/2014/main" id="{BF9AD6D2-3D1D-EAA9-37C8-89DD5CC75CB1}"/>
                </a:ext>
              </a:extLst>
            </p:cNvPr>
            <p:cNvSpPr/>
            <p:nvPr/>
          </p:nvSpPr>
          <p:spPr>
            <a:xfrm>
              <a:off x="2668" y="18536800"/>
              <a:ext cx="6852665" cy="355466"/>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 Placeholder 2">
            <a:extLst>
              <a:ext uri="{FF2B5EF4-FFF2-40B4-BE49-F238E27FC236}">
                <a16:creationId xmlns:a16="http://schemas.microsoft.com/office/drawing/2014/main" id="{ADD19309-03BF-7158-617C-C938FFFD691C}"/>
              </a:ext>
            </a:extLst>
          </p:cNvPr>
          <p:cNvSpPr txBox="1">
            <a:spLocks/>
          </p:cNvSpPr>
          <p:nvPr/>
        </p:nvSpPr>
        <p:spPr>
          <a:xfrm>
            <a:off x="291036" y="24368753"/>
            <a:ext cx="6184393" cy="123111"/>
          </a:xfrm>
          <a:prstGeom prst="rect">
            <a:avLst/>
          </a:prstGeom>
        </p:spPr>
        <p:txBody>
          <a:bodyPr wrap="square" lIns="0" tIns="0" rIns="0" bIns="0" anchor="t">
            <a:spAutoFit/>
          </a:bodyPr>
          <a:lstStyle>
            <a:defPPr>
              <a:defRPr lang="en-US"/>
            </a:defPPr>
            <a:lvl1pPr marL="128590" marR="0" indent="-128590" algn="l" defTabSz="52467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575" kern="1200" spc="0" baseline="0">
                <a:solidFill>
                  <a:schemeClr val="tx1"/>
                </a:solidFill>
                <a:latin typeface="+mn-lt"/>
                <a:ea typeface="+mn-ea"/>
                <a:cs typeface="Segoe Sans Display" pitchFamily="2" charset="0"/>
              </a:defRPr>
            </a:lvl1pPr>
            <a:lvl2pPr marL="257178" marR="0" indent="-128590" algn="l" defTabSz="52467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25" kern="1200" spc="0" baseline="0">
                <a:solidFill>
                  <a:schemeClr val="tx1"/>
                </a:solidFill>
                <a:latin typeface="+mn-lt"/>
                <a:ea typeface="+mn-ea"/>
                <a:cs typeface="+mn-cs"/>
              </a:defRPr>
            </a:lvl2pPr>
            <a:lvl3pPr marL="369694" marR="0" indent="-112515" algn="l" defTabSz="52467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900" kern="1200" spc="0" baseline="0">
                <a:solidFill>
                  <a:schemeClr val="tx1"/>
                </a:solidFill>
                <a:latin typeface="+mn-lt"/>
                <a:ea typeface="+mn-ea"/>
                <a:cs typeface="+mn-cs"/>
              </a:defRPr>
            </a:lvl3pPr>
            <a:lvl4pPr marL="474173" marR="0" indent="-101799" algn="l" defTabSz="52467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88" kern="1200" spc="0" baseline="0">
                <a:solidFill>
                  <a:schemeClr val="tx1"/>
                </a:solidFill>
                <a:latin typeface="+mn-lt"/>
                <a:ea typeface="+mn-ea"/>
                <a:cs typeface="+mn-cs"/>
              </a:defRPr>
            </a:lvl4pPr>
            <a:lvl5pPr marL="575972" marR="0" indent="-94656" algn="l" defTabSz="52467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88" kern="1200" spc="0" baseline="0">
                <a:solidFill>
                  <a:schemeClr val="tx1"/>
                </a:solidFill>
                <a:latin typeface="+mn-lt"/>
                <a:ea typeface="+mn-ea"/>
                <a:cs typeface="+mn-cs"/>
              </a:defRPr>
            </a:lvl5pPr>
            <a:lvl6pPr marL="1442853" indent="-131169" algn="l" defTabSz="524674"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705190" indent="-131169" algn="l" defTabSz="524674"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67528" indent="-131169" algn="l" defTabSz="524674"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229865" indent="-131169" algn="l" defTabSz="524674"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0" indent="0" algn="ctr">
              <a:spcAft>
                <a:spcPts val="600"/>
              </a:spcAft>
              <a:buNone/>
            </a:pPr>
            <a:r>
              <a:rPr lang="en-US" sz="800">
                <a:solidFill>
                  <a:schemeClr val="tx2"/>
                </a:solidFill>
                <a:latin typeface="Segoe UI" panose="020B0502040204020203" pitchFamily="34" charset="0"/>
                <a:cs typeface="Segoe UI" panose="020B0502040204020203" pitchFamily="34" charset="0"/>
              </a:rPr>
              <a:t>©2025 Microsoft Corporation. All rights reserved. Information and views expressed in this document may change without notice.</a:t>
            </a:r>
          </a:p>
        </p:txBody>
      </p:sp>
      <p:sp>
        <p:nvSpPr>
          <p:cNvPr id="35" name="Rounded Rectangle 34">
            <a:extLst>
              <a:ext uri="{FF2B5EF4-FFF2-40B4-BE49-F238E27FC236}">
                <a16:creationId xmlns:a16="http://schemas.microsoft.com/office/drawing/2014/main" id="{91822A66-4258-BA0D-0205-453D98F10D7B}"/>
              </a:ext>
            </a:extLst>
          </p:cNvPr>
          <p:cNvSpPr/>
          <p:nvPr/>
        </p:nvSpPr>
        <p:spPr bwMode="auto">
          <a:xfrm>
            <a:off x="-687" y="12470373"/>
            <a:ext cx="6858000" cy="232739"/>
          </a:xfrm>
          <a:prstGeom prst="roundRect">
            <a:avLst>
              <a:gd name="adj" fmla="val 0"/>
            </a:avLst>
          </a:prstGeom>
          <a:gradFill>
            <a:gsLst>
              <a:gs pos="52000">
                <a:srgbClr val="8661C5"/>
              </a:gs>
              <a:gs pos="0">
                <a:srgbClr val="0078D4"/>
              </a:gs>
              <a:gs pos="100000">
                <a:srgbClr val="C03BC4"/>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3736" tIns="0" rIns="0" bIns="0" numCol="1" spcCol="0" rtlCol="0" fromWordArt="0" anchor="ctr" anchorCtr="0" forceAA="0" compatLnSpc="1">
            <a:prstTxWarp prst="textNoShape">
              <a:avLst/>
            </a:prstTxWarp>
            <a:noAutofit/>
          </a:bodyPr>
          <a:lstStyle/>
          <a:p>
            <a:pPr defTabSz="932461"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Core Apps Frontier Features – Getting Access</a:t>
            </a:r>
          </a:p>
        </p:txBody>
      </p:sp>
      <p:sp>
        <p:nvSpPr>
          <p:cNvPr id="38" name="TextBox 37">
            <a:extLst>
              <a:ext uri="{FF2B5EF4-FFF2-40B4-BE49-F238E27FC236}">
                <a16:creationId xmlns:a16="http://schemas.microsoft.com/office/drawing/2014/main" id="{D9CBEEA5-1376-4E7C-1A58-FCE81F98DFB4}"/>
              </a:ext>
            </a:extLst>
          </p:cNvPr>
          <p:cNvSpPr txBox="1"/>
          <p:nvPr/>
        </p:nvSpPr>
        <p:spPr>
          <a:xfrm>
            <a:off x="94123" y="12796071"/>
            <a:ext cx="6050649" cy="261931"/>
          </a:xfrm>
          <a:prstGeom prst="rect">
            <a:avLst/>
          </a:prstGeom>
          <a:noFill/>
        </p:spPr>
        <p:txBody>
          <a:bodyPr wrap="square">
            <a:spAutoFit/>
          </a:bodyPr>
          <a:lstStyle/>
          <a:p>
            <a:pPr defTabSz="457194">
              <a:lnSpc>
                <a:spcPct val="110000"/>
              </a:lnSpc>
              <a:defRPr/>
            </a:pPr>
            <a:r>
              <a:rPr lang="en-US" sz="1100" b="1" kern="100">
                <a:solidFill>
                  <a:srgbClr val="0078D4"/>
                </a:solidFill>
                <a:latin typeface="Segoe UI" panose="020B0502040204020203" pitchFamily="34" charset="0"/>
                <a:ea typeface="Aptos" panose="020B0004020202020204" pitchFamily="34" charset="0"/>
                <a:cs typeface="Segoe UI" panose="020B0502040204020203" pitchFamily="34" charset="0"/>
              </a:rPr>
              <a:t>Eligibility: </a:t>
            </a:r>
            <a:r>
              <a:rPr lang="en-US" sz="1100" kern="100">
                <a:solidFill>
                  <a:prstClr val="black"/>
                </a:solidFill>
                <a:latin typeface="Segoe UI" panose="020B0502040204020203" pitchFamily="34" charset="0"/>
                <a:ea typeface="Aptos" panose="020B0004020202020204" pitchFamily="34" charset="0"/>
                <a:cs typeface="Segoe UI" panose="020B0502040204020203" pitchFamily="34" charset="0"/>
              </a:rPr>
              <a:t>Customers must (1) have a Copilot License, (2) Opt-in to Frontier</a:t>
            </a:r>
          </a:p>
        </p:txBody>
      </p:sp>
      <p:sp>
        <p:nvSpPr>
          <p:cNvPr id="39" name="Rounded Rectangle 34">
            <a:extLst>
              <a:ext uri="{FF2B5EF4-FFF2-40B4-BE49-F238E27FC236}">
                <a16:creationId xmlns:a16="http://schemas.microsoft.com/office/drawing/2014/main" id="{BC951891-3573-A0E5-0341-E6F2B16B69EF}"/>
              </a:ext>
            </a:extLst>
          </p:cNvPr>
          <p:cNvSpPr/>
          <p:nvPr/>
        </p:nvSpPr>
        <p:spPr bwMode="auto">
          <a:xfrm>
            <a:off x="-687" y="17177200"/>
            <a:ext cx="6858000" cy="232739"/>
          </a:xfrm>
          <a:prstGeom prst="roundRect">
            <a:avLst>
              <a:gd name="adj" fmla="val 0"/>
            </a:avLst>
          </a:prstGeom>
          <a:gradFill>
            <a:gsLst>
              <a:gs pos="52000">
                <a:srgbClr val="8661C5"/>
              </a:gs>
              <a:gs pos="0">
                <a:srgbClr val="0078D4"/>
              </a:gs>
              <a:gs pos="100000">
                <a:srgbClr val="C03BC4"/>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3736" tIns="0" rIns="0" bIns="0" numCol="1" spcCol="0" rtlCol="0" fromWordArt="0" anchor="ctr" anchorCtr="0" forceAA="0" compatLnSpc="1">
            <a:prstTxWarp prst="textNoShape">
              <a:avLst/>
            </a:prstTxWarp>
            <a:noAutofit/>
          </a:bodyPr>
          <a:lstStyle/>
          <a:p>
            <a:pPr defTabSz="932461"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New Frontier Capabilities and Offerings – Getting Access</a:t>
            </a:r>
          </a:p>
        </p:txBody>
      </p:sp>
      <p:sp>
        <p:nvSpPr>
          <p:cNvPr id="41" name="TextBox 40">
            <a:extLst>
              <a:ext uri="{FF2B5EF4-FFF2-40B4-BE49-F238E27FC236}">
                <a16:creationId xmlns:a16="http://schemas.microsoft.com/office/drawing/2014/main" id="{C2C5C93B-3FBD-A72A-7361-349D1E41BD3E}"/>
              </a:ext>
            </a:extLst>
          </p:cNvPr>
          <p:cNvSpPr txBox="1"/>
          <p:nvPr/>
        </p:nvSpPr>
        <p:spPr>
          <a:xfrm>
            <a:off x="130735" y="21822233"/>
            <a:ext cx="6545738" cy="1348831"/>
          </a:xfrm>
          <a:prstGeom prst="rect">
            <a:avLst/>
          </a:prstGeom>
          <a:noFill/>
          <a:ln>
            <a:solidFill>
              <a:schemeClr val="bg1">
                <a:lumMod val="75000"/>
              </a:schemeClr>
            </a:solidFill>
          </a:ln>
        </p:spPr>
        <p:txBody>
          <a:bodyPr wrap="square" lIns="91440" tIns="45720" rIns="91440" bIns="45720" anchor="t">
            <a:spAutoFit/>
          </a:bodyPr>
          <a:lstStyle/>
          <a:p>
            <a:pPr>
              <a:lnSpc>
                <a:spcPct val="110000"/>
              </a:lnSpc>
              <a:spcAft>
                <a:spcPts val="600"/>
              </a:spcAft>
            </a:pPr>
            <a:r>
              <a:rPr lang="en-US" sz="1100" b="1" u="sng" kern="100">
                <a:latin typeface="Segoe UI" panose="020B0502040204020203" pitchFamily="34" charset="0"/>
                <a:ea typeface="Yu Gothic Light"/>
                <a:cs typeface="Segoe UI" panose="020B0502040204020203" pitchFamily="34" charset="0"/>
              </a:rPr>
              <a:t>AI-Cloud PCs</a:t>
            </a:r>
            <a:endParaRPr lang="en-US">
              <a:latin typeface="Segoe UI" panose="020B0502040204020203" pitchFamily="34" charset="0"/>
              <a:cs typeface="Segoe UI" panose="020B0502040204020203" pitchFamily="34" charset="0"/>
            </a:endParaRPr>
          </a:p>
          <a:p>
            <a:pPr>
              <a:lnSpc>
                <a:spcPct val="110000"/>
              </a:lnSpc>
            </a:pPr>
            <a:r>
              <a:rPr lang="en-US" sz="1100" b="1" kern="100">
                <a:solidFill>
                  <a:srgbClr val="0078D4"/>
                </a:solidFill>
                <a:latin typeface="Segoe UI" panose="020B0502040204020203" pitchFamily="34" charset="0"/>
                <a:ea typeface="Aptos" panose="020B0004020202020204" pitchFamily="34" charset="0"/>
                <a:cs typeface="Segoe UI" panose="020B0502040204020203" pitchFamily="34" charset="0"/>
              </a:rPr>
              <a:t>Eligibility: </a:t>
            </a:r>
            <a:r>
              <a:rPr lang="en-US" sz="1100" kern="100">
                <a:latin typeface="Segoe UI" panose="020B0502040204020203" pitchFamily="34" charset="0"/>
                <a:ea typeface="Aptos" panose="020B0004020202020204" pitchFamily="34" charset="0"/>
                <a:cs typeface="Segoe UI" panose="020B0502040204020203" pitchFamily="34" charset="0"/>
              </a:rPr>
              <a:t>To use AI-enabled Cloud PCs during Frontier Public, the following needs to be complete</a:t>
            </a:r>
          </a:p>
          <a:p>
            <a:pPr marL="170815" indent="-170815">
              <a:lnSpc>
                <a:spcPct val="110000"/>
              </a:lnSpc>
              <a:buFont typeface="Arial" panose="020B0604020202020204" pitchFamily="34" charset="0"/>
              <a:buChar char="•"/>
            </a:pPr>
            <a:r>
              <a:rPr lang="en-US" sz="1100" kern="100">
                <a:latin typeface="Segoe UI" panose="020B0502040204020203" pitchFamily="34" charset="0"/>
                <a:ea typeface="Aptos" panose="020B0004020202020204" pitchFamily="34" charset="0"/>
                <a:cs typeface="Segoe UI" panose="020B0502040204020203" pitchFamily="34" charset="0"/>
              </a:rPr>
              <a:t>Meet user and cloud specification requirements</a:t>
            </a:r>
          </a:p>
          <a:p>
            <a:pPr marL="170815" indent="-170815">
              <a:lnSpc>
                <a:spcPct val="110000"/>
              </a:lnSpc>
              <a:buFont typeface="Arial" panose="020B0604020202020204" pitchFamily="34" charset="0"/>
              <a:buChar char="•"/>
            </a:pPr>
            <a:r>
              <a:rPr lang="en-US" sz="1100" kern="100">
                <a:latin typeface="Segoe UI" panose="020B0502040204020203" pitchFamily="34" charset="0"/>
                <a:ea typeface="Aptos" panose="020B0004020202020204" pitchFamily="34" charset="0"/>
                <a:cs typeface="Segoe UI" panose="020B0502040204020203" pitchFamily="34" charset="0"/>
              </a:rPr>
              <a:t>Assign Ai-enablement to Cloud PCs in Microsoft Intune</a:t>
            </a:r>
          </a:p>
          <a:p>
            <a:pPr marL="170815" indent="-170815">
              <a:lnSpc>
                <a:spcPct val="110000"/>
              </a:lnSpc>
              <a:spcAft>
                <a:spcPts val="600"/>
              </a:spcAft>
              <a:buFont typeface="Arial" panose="020B0604020202020204" pitchFamily="34" charset="0"/>
              <a:buChar char="•"/>
            </a:pPr>
            <a:r>
              <a:rPr lang="en-US" sz="1100" kern="100">
                <a:latin typeface="Segoe UI" panose="020B0502040204020203" pitchFamily="34" charset="0"/>
                <a:ea typeface="Aptos" panose="020B0004020202020204" pitchFamily="34" charset="0"/>
                <a:cs typeface="Segoe UI" panose="020B0502040204020203" pitchFamily="34" charset="0"/>
              </a:rPr>
              <a:t>Enroll in the Windows Insider Program’s Beta Channel</a:t>
            </a:r>
          </a:p>
          <a:p>
            <a:pPr>
              <a:lnSpc>
                <a:spcPct val="110000"/>
              </a:lnSpc>
            </a:pPr>
            <a:r>
              <a:rPr lang="en-US" sz="1100" kern="100">
                <a:latin typeface="Segoe UI" panose="020B0502040204020203" pitchFamily="34" charset="0"/>
                <a:ea typeface="Aptos" panose="020B0004020202020204" pitchFamily="34" charset="0"/>
                <a:cs typeface="Segoe UI" panose="020B0502040204020203" pitchFamily="34" charset="0"/>
              </a:rPr>
              <a:t>Detailed onboarding steps can be found </a:t>
            </a:r>
            <a:r>
              <a:rPr lang="en-US" sz="1100" u="sng">
                <a:solidFill>
                  <a:srgbClr val="467886"/>
                </a:solidFill>
                <a:latin typeface="Segoe UI" panose="020B0502040204020203" pitchFamily="34" charset="0"/>
                <a:cs typeface="Segoe UI" panose="020B0502040204020203" pitchFamily="34" charset="0"/>
                <a:hlinkClick r:id="rId5" tooltip="Original URL: http://aka.ms/AICloudPCs. Click or tap if you trust this link."/>
              </a:rPr>
              <a:t>http://aka.ms/AICloudPCs</a:t>
            </a:r>
            <a:r>
              <a:rPr lang="en-US" sz="1100">
                <a:solidFill>
                  <a:srgbClr val="242424"/>
                </a:solidFill>
                <a:latin typeface="Segoe UI" panose="020B0502040204020203" pitchFamily="34" charset="0"/>
                <a:cs typeface="Segoe UI" panose="020B0502040204020203" pitchFamily="34" charset="0"/>
              </a:rPr>
              <a:t> or </a:t>
            </a:r>
            <a:r>
              <a:rPr lang="en-US" sz="1100" u="sng">
                <a:solidFill>
                  <a:srgbClr val="0000FF"/>
                </a:solidFill>
                <a:latin typeface="Segoe UI" panose="020B0502040204020203" pitchFamily="34" charset="0"/>
                <a:cs typeface="Segoe UI" panose="020B0502040204020203" pitchFamily="34" charset="0"/>
                <a:hlinkClick r:id="rId6" tooltip="Original URL: http://aka.ms/AICloudPCsLearn. Click or tap if you trust this link."/>
              </a:rPr>
              <a:t>http://aka.ms/AICloudPCsLearn</a:t>
            </a:r>
            <a:endParaRPr lang="en-US" sz="1100" kern="100">
              <a:latin typeface="Segoe UI" panose="020B0502040204020203" pitchFamily="34" charset="0"/>
              <a:ea typeface="Aptos" panose="020B0004020202020204" pitchFamily="34" charset="0"/>
              <a:cs typeface="Segoe UI" panose="020B0502040204020203" pitchFamily="34" charset="0"/>
            </a:endParaRPr>
          </a:p>
        </p:txBody>
      </p:sp>
      <p:sp>
        <p:nvSpPr>
          <p:cNvPr id="44" name="TextBox 43">
            <a:extLst>
              <a:ext uri="{FF2B5EF4-FFF2-40B4-BE49-F238E27FC236}">
                <a16:creationId xmlns:a16="http://schemas.microsoft.com/office/drawing/2014/main" id="{D0164DF3-4CD7-B18E-F526-84B20E3B0C5D}"/>
              </a:ext>
            </a:extLst>
          </p:cNvPr>
          <p:cNvSpPr txBox="1"/>
          <p:nvPr/>
        </p:nvSpPr>
        <p:spPr>
          <a:xfrm>
            <a:off x="128275" y="17457296"/>
            <a:ext cx="6579513" cy="2215222"/>
          </a:xfrm>
          <a:prstGeom prst="rect">
            <a:avLst/>
          </a:prstGeom>
          <a:noFill/>
          <a:ln>
            <a:solidFill>
              <a:schemeClr val="bg1">
                <a:lumMod val="65000"/>
              </a:schemeClr>
            </a:solidFill>
          </a:ln>
        </p:spPr>
        <p:txBody>
          <a:bodyPr wrap="square" lIns="91440" tIns="45720" rIns="91440" bIns="45720" anchor="t">
            <a:spAutoFit/>
          </a:bodyPr>
          <a:lstStyle/>
          <a:p>
            <a:pPr>
              <a:lnSpc>
                <a:spcPct val="110000"/>
              </a:lnSpc>
              <a:spcAft>
                <a:spcPts val="600"/>
              </a:spcAft>
            </a:pPr>
            <a:r>
              <a:rPr lang="en-US" sz="1100" b="1" u="sng" kern="100">
                <a:latin typeface="Segoe UI" panose="020B0502040204020203" pitchFamily="34" charset="0"/>
                <a:ea typeface="Yu Gothic Light"/>
                <a:cs typeface="Segoe UI" panose="020B0502040204020203" pitchFamily="34" charset="0"/>
              </a:rPr>
              <a:t>Microsoft Agent 365</a:t>
            </a:r>
          </a:p>
          <a:p>
            <a:pPr>
              <a:lnSpc>
                <a:spcPct val="110000"/>
              </a:lnSpc>
              <a:spcAft>
                <a:spcPts val="600"/>
              </a:spcAft>
            </a:pPr>
            <a:r>
              <a:rPr lang="en-US" sz="1100" b="1" kern="100">
                <a:solidFill>
                  <a:srgbClr val="0078D4"/>
                </a:solidFill>
                <a:latin typeface="Segoe UI" panose="020B0502040204020203" pitchFamily="34" charset="0"/>
                <a:ea typeface="Aptos" panose="020B0004020202020204" pitchFamily="34" charset="0"/>
                <a:cs typeface="Segoe UI" panose="020B0502040204020203" pitchFamily="34" charset="0"/>
              </a:rPr>
              <a:t>Eligibility: </a:t>
            </a:r>
            <a:r>
              <a:rPr lang="en-US" sz="1100" kern="100">
                <a:latin typeface="Segoe UI" panose="020B0502040204020203" pitchFamily="34" charset="0"/>
                <a:ea typeface="Aptos" panose="020B0004020202020204" pitchFamily="34" charset="0"/>
                <a:cs typeface="Segoe UI" panose="020B0502040204020203" pitchFamily="34" charset="0"/>
              </a:rPr>
              <a:t>Customers must (1) have a Copilot License, (2) have Modern Billing, (3) Opt-in to Frontier</a:t>
            </a:r>
          </a:p>
          <a:p>
            <a:pPr>
              <a:lnSpc>
                <a:spcPct val="110000"/>
              </a:lnSpc>
              <a:spcAft>
                <a:spcPts val="300"/>
              </a:spcAft>
            </a:pPr>
            <a:r>
              <a:rPr lang="en-US" sz="1100" b="1" kern="100">
                <a:solidFill>
                  <a:srgbClr val="0078D4"/>
                </a:solidFill>
                <a:latin typeface="Segoe UI" panose="020B0502040204020203" pitchFamily="34" charset="0"/>
                <a:ea typeface="Aptos" panose="020B0004020202020204" pitchFamily="34" charset="0"/>
                <a:cs typeface="Segoe UI" panose="020B0502040204020203" pitchFamily="34" charset="0"/>
              </a:rPr>
              <a:t>IT Admins</a:t>
            </a:r>
            <a:r>
              <a:rPr lang="en-US" sz="1100" kern="100">
                <a:latin typeface="Segoe UI" panose="020B0502040204020203" pitchFamily="34" charset="0"/>
                <a:ea typeface="Aptos" panose="020B0004020202020204" pitchFamily="34" charset="0"/>
                <a:cs typeface="Segoe UI" panose="020B0502040204020203" pitchFamily="34" charset="0"/>
              </a:rPr>
              <a:t>: IT admins will need to ‘opt-in’ to the Frontier features in the Microsoft Admin Center</a:t>
            </a:r>
          </a:p>
          <a:p>
            <a:pPr marL="170815" indent="-170815">
              <a:lnSpc>
                <a:spcPct val="110000"/>
              </a:lnSpc>
              <a:buFont typeface="Arial" panose="020B0604020202020204" pitchFamily="34" charset="0"/>
              <a:buChar char="•"/>
            </a:pPr>
            <a:r>
              <a:rPr lang="en-US" sz="1100" kern="100">
                <a:latin typeface="Segoe UI" panose="020B0502040204020203" pitchFamily="34" charset="0"/>
                <a:ea typeface="Aptos" panose="020B0004020202020204" pitchFamily="34" charset="0"/>
                <a:cs typeface="Segoe UI" panose="020B0502040204020203" pitchFamily="34" charset="0"/>
              </a:rPr>
              <a:t>Steps include MAC &gt; Copilot &gt; Settings &gt; User Access &gt; Copilot Frontier &gt; Turn on Frontier features</a:t>
            </a:r>
          </a:p>
          <a:p>
            <a:pPr marL="170815" indent="-170815">
              <a:lnSpc>
                <a:spcPct val="110000"/>
              </a:lnSpc>
              <a:spcAft>
                <a:spcPts val="600"/>
              </a:spcAft>
              <a:buFont typeface="Arial" panose="020B0604020202020204" pitchFamily="34" charset="0"/>
              <a:buChar char="•"/>
            </a:pPr>
            <a:r>
              <a:rPr lang="en-US" sz="1100" kern="100">
                <a:solidFill>
                  <a:srgbClr val="000000"/>
                </a:solidFill>
                <a:latin typeface="Segoe UI"/>
                <a:ea typeface="Aptos" panose="020B0004020202020204" pitchFamily="34" charset="0"/>
                <a:cs typeface="Segoe UI"/>
              </a:rPr>
              <a:t>Customer must accept the Agent 365 Terms and Conditions (MAC &gt; Agents &gt; Agent Overview &gt; Try)</a:t>
            </a:r>
            <a:endParaRPr lang="en-US" sz="1100" kern="100">
              <a:solidFill>
                <a:srgbClr val="000000"/>
              </a:solidFill>
              <a:latin typeface="Segoe UI" panose="020B0502040204020203" pitchFamily="34" charset="0"/>
              <a:ea typeface="Aptos" panose="020B0004020202020204" pitchFamily="34" charset="0"/>
              <a:cs typeface="Segoe UI" panose="020B0502040204020203" pitchFamily="34" charset="0"/>
            </a:endParaRPr>
          </a:p>
          <a:p>
            <a:pPr>
              <a:lnSpc>
                <a:spcPct val="110000"/>
              </a:lnSpc>
              <a:spcAft>
                <a:spcPts val="300"/>
              </a:spcAft>
            </a:pPr>
            <a:r>
              <a:rPr lang="en-US" sz="1100" b="1" kern="100">
                <a:solidFill>
                  <a:srgbClr val="0078D4"/>
                </a:solidFill>
                <a:latin typeface="Segoe UI"/>
                <a:ea typeface="Aptos" panose="020B0004020202020204" pitchFamily="34" charset="0"/>
                <a:cs typeface="Segoe UI"/>
              </a:rPr>
              <a:t>End Users: </a:t>
            </a:r>
            <a:r>
              <a:rPr lang="en-US" sz="1100" kern="100">
                <a:latin typeface="Segoe UI"/>
                <a:ea typeface="Aptos" panose="020B0004020202020204" pitchFamily="34" charset="0"/>
                <a:cs typeface="Segoe UI"/>
              </a:rPr>
              <a:t>Users will access the relevant agents in the Teams Agent Store and/or M365 Agent Store </a:t>
            </a:r>
          </a:p>
          <a:p>
            <a:pPr marL="170815" indent="-170815">
              <a:lnSpc>
                <a:spcPct val="110000"/>
              </a:lnSpc>
              <a:buFont typeface="Arial" panose="020B0604020202020204" pitchFamily="34" charset="0"/>
              <a:buChar char="•"/>
            </a:pPr>
            <a:r>
              <a:rPr lang="en-US" sz="1100" kern="100">
                <a:latin typeface="Segoe UI"/>
                <a:ea typeface="Aptos" panose="020B0004020202020204" pitchFamily="34" charset="0"/>
                <a:cs typeface="Segoe UI"/>
              </a:rPr>
              <a:t>All users will be able to see the agents (Agent Store &gt; Agents for your team)</a:t>
            </a:r>
            <a:endParaRPr lang="en-US" sz="1100" kern="100">
              <a:latin typeface="Segoe UI" panose="020B0502040204020203" pitchFamily="34" charset="0"/>
              <a:ea typeface="Aptos" panose="020B0004020202020204" pitchFamily="34" charset="0"/>
              <a:cs typeface="Segoe UI" panose="020B0502040204020203" pitchFamily="34" charset="0"/>
            </a:endParaRPr>
          </a:p>
          <a:p>
            <a:pPr marL="170815" indent="-170815">
              <a:lnSpc>
                <a:spcPct val="110000"/>
              </a:lnSpc>
              <a:spcAft>
                <a:spcPts val="600"/>
              </a:spcAft>
              <a:buFont typeface="Arial" panose="020B0604020202020204" pitchFamily="34" charset="0"/>
              <a:buChar char="•"/>
            </a:pPr>
            <a:r>
              <a:rPr lang="en-US" sz="1100" kern="100">
                <a:latin typeface="Segoe UI"/>
                <a:ea typeface="Aptos" panose="020B0004020202020204" pitchFamily="34" charset="0"/>
                <a:cs typeface="Segoe UI"/>
              </a:rPr>
              <a:t>Even though they are visible, users must request admin to 'publish' these agents and assign licenses</a:t>
            </a:r>
          </a:p>
          <a:p>
            <a:pPr>
              <a:lnSpc>
                <a:spcPct val="110000"/>
              </a:lnSpc>
            </a:pPr>
            <a:r>
              <a:rPr lang="en-US" sz="1100" kern="100">
                <a:latin typeface="Segoe UI"/>
                <a:ea typeface="Aptos" panose="020B0004020202020204" pitchFamily="34" charset="0"/>
                <a:cs typeface="Segoe UI"/>
              </a:rPr>
              <a:t>Both IT Admins and users can learn more about A365 here: </a:t>
            </a:r>
            <a:r>
              <a:rPr lang="en-US" sz="1100" kern="100">
                <a:latin typeface="Segoe UI"/>
                <a:ea typeface="Aptos" panose="020B0004020202020204" pitchFamily="34" charset="0"/>
                <a:cs typeface="Segoe UI"/>
                <a:hlinkClick r:id="rId7"/>
              </a:rPr>
              <a:t>A365 - Learning Hub</a:t>
            </a:r>
            <a:endParaRPr lang="en-US" sz="1100" kern="100">
              <a:latin typeface="Segoe UI"/>
              <a:ea typeface="Aptos" panose="020B0004020202020204" pitchFamily="34" charset="0"/>
              <a:cs typeface="Segoe UI"/>
            </a:endParaRPr>
          </a:p>
        </p:txBody>
      </p:sp>
      <p:sp>
        <p:nvSpPr>
          <p:cNvPr id="45" name="TextBox 44">
            <a:extLst>
              <a:ext uri="{FF2B5EF4-FFF2-40B4-BE49-F238E27FC236}">
                <a16:creationId xmlns:a16="http://schemas.microsoft.com/office/drawing/2014/main" id="{16EBA67B-76EE-84FA-4178-4FC92FA5AE25}"/>
              </a:ext>
            </a:extLst>
          </p:cNvPr>
          <p:cNvSpPr txBox="1"/>
          <p:nvPr/>
        </p:nvSpPr>
        <p:spPr>
          <a:xfrm>
            <a:off x="95647" y="14403663"/>
            <a:ext cx="6685546" cy="2658420"/>
          </a:xfrm>
          <a:prstGeom prst="rect">
            <a:avLst/>
          </a:prstGeom>
          <a:noFill/>
          <a:ln>
            <a:noFill/>
          </a:ln>
        </p:spPr>
        <p:txBody>
          <a:bodyPr wrap="square" lIns="91440" tIns="45720" rIns="91440" bIns="45720" anchor="t">
            <a:spAutoFit/>
          </a:bodyPr>
          <a:lstStyle/>
          <a:p>
            <a:pPr>
              <a:lnSpc>
                <a:spcPct val="110000"/>
              </a:lnSpc>
              <a:spcAft>
                <a:spcPts val="600"/>
              </a:spcAft>
            </a:pPr>
            <a:r>
              <a:rPr lang="en-US" sz="1100" b="1" u="sng" kern="100">
                <a:latin typeface="Segoe UI" panose="020B0502040204020203" pitchFamily="34" charset="0"/>
                <a:ea typeface="Yu Gothic Light"/>
                <a:cs typeface="Segoe UI" panose="020B0502040204020203" pitchFamily="34" charset="0"/>
              </a:rPr>
              <a:t>Desktop and Mobile Apps</a:t>
            </a:r>
          </a:p>
          <a:p>
            <a:pPr>
              <a:lnSpc>
                <a:spcPct val="110000"/>
              </a:lnSpc>
              <a:spcAft>
                <a:spcPts val="300"/>
              </a:spcAft>
            </a:pPr>
            <a:r>
              <a:rPr lang="en-US" sz="1100" b="1" kern="100">
                <a:solidFill>
                  <a:srgbClr val="0078D4"/>
                </a:solidFill>
                <a:latin typeface="Segoe UI" panose="020B0502040204020203" pitchFamily="34" charset="0"/>
                <a:ea typeface="Yu Gothic Light"/>
                <a:cs typeface="Segoe UI" panose="020B0502040204020203" pitchFamily="34" charset="0"/>
              </a:rPr>
              <a:t>IT Admins: </a:t>
            </a:r>
            <a:r>
              <a:rPr lang="en-US" sz="1100" kern="100">
                <a:latin typeface="Segoe UI" panose="020B0502040204020203" pitchFamily="34" charset="0"/>
                <a:ea typeface="Aptos" panose="020B0004020202020204" pitchFamily="34" charset="0"/>
                <a:cs typeface="Segoe UI" panose="020B0502040204020203" pitchFamily="34" charset="0"/>
              </a:rPr>
              <a:t>IT Admins can add users to the Microsoft 365 Insider program to join Frontier.</a:t>
            </a:r>
          </a:p>
          <a:p>
            <a:pPr marL="170815" indent="-170815">
              <a:lnSpc>
                <a:spcPct val="110000"/>
              </a:lnSpc>
              <a:buFont typeface="Arial" panose="020B0604020202020204" pitchFamily="34" charset="0"/>
              <a:buChar char="•"/>
            </a:pPr>
            <a:r>
              <a:rPr lang="en-US" sz="1100" kern="100">
                <a:latin typeface="Segoe UI" panose="020B0502040204020203" pitchFamily="34" charset="0"/>
                <a:ea typeface="Aptos" panose="020B0004020202020204" pitchFamily="34" charset="0"/>
                <a:cs typeface="Segoe UI" panose="020B0502040204020203" pitchFamily="34" charset="0"/>
              </a:rPr>
              <a:t>Tip: We suggest enabling Channel Picker for end users, allowing them to manage their participation.</a:t>
            </a:r>
          </a:p>
          <a:p>
            <a:pPr marL="170815" indent="-170815">
              <a:lnSpc>
                <a:spcPct val="110000"/>
              </a:lnSpc>
              <a:spcAft>
                <a:spcPts val="600"/>
              </a:spcAft>
              <a:buFont typeface="Arial" panose="020B0604020202020204" pitchFamily="34" charset="0"/>
              <a:buChar char="•"/>
            </a:pPr>
            <a:r>
              <a:rPr lang="en-US" sz="1100" kern="100">
                <a:latin typeface="Segoe UI" panose="020B0502040204020203" pitchFamily="34" charset="0"/>
                <a:ea typeface="Aptos" panose="020B0004020202020204" pitchFamily="34" charset="0"/>
                <a:cs typeface="Segoe UI" panose="020B0502040204020203" pitchFamily="34" charset="0"/>
              </a:rPr>
              <a:t>Learn more here: </a:t>
            </a:r>
            <a:r>
              <a:rPr lang="nn-NO" sz="1100">
                <a:latin typeface="Segoe UI" panose="020B0502040204020203" pitchFamily="34" charset="0"/>
                <a:cs typeface="Segoe UI" panose="020B0502040204020203" pitchFamily="34" charset="0"/>
                <a:hlinkClick r:id="rId8"/>
              </a:rPr>
              <a:t>Microsoft 365 Insider Program Handbook</a:t>
            </a:r>
            <a:endParaRPr lang="nn-NO" sz="1100">
              <a:latin typeface="Segoe UI" panose="020B0502040204020203" pitchFamily="34" charset="0"/>
              <a:cs typeface="Segoe UI" panose="020B0502040204020203" pitchFamily="34" charset="0"/>
            </a:endParaRPr>
          </a:p>
          <a:p>
            <a:pPr>
              <a:lnSpc>
                <a:spcPct val="110000"/>
              </a:lnSpc>
              <a:spcAft>
                <a:spcPts val="600"/>
              </a:spcAft>
            </a:pPr>
            <a:r>
              <a:rPr lang="nn-NO" sz="1100" b="1" kern="100">
                <a:solidFill>
                  <a:srgbClr val="0078D4"/>
                </a:solidFill>
                <a:latin typeface="Segoe UI" panose="020B0502040204020203" pitchFamily="34" charset="0"/>
                <a:ea typeface="Aptos" panose="020B0004020202020204" pitchFamily="34" charset="0"/>
                <a:cs typeface="Segoe UI" panose="020B0502040204020203" pitchFamily="34" charset="0"/>
              </a:rPr>
              <a:t>End Users: </a:t>
            </a:r>
            <a:r>
              <a:rPr lang="en-US" sz="1100" kern="100">
                <a:latin typeface="Segoe UI" panose="020B0502040204020203" pitchFamily="34" charset="0"/>
                <a:ea typeface="Aptos" panose="020B0004020202020204" pitchFamily="34" charset="0"/>
                <a:cs typeface="Segoe UI" panose="020B0502040204020203" pitchFamily="34" charset="0"/>
              </a:rPr>
              <a:t>Users must enroll in the Beta channel, and then new Frontier features will surface as released</a:t>
            </a:r>
            <a:endParaRPr lang="nn-NO" sz="1100" kern="100">
              <a:latin typeface="Segoe UI" panose="020B0502040204020203" pitchFamily="34" charset="0"/>
              <a:ea typeface="Aptos" panose="020B0004020202020204" pitchFamily="34" charset="0"/>
              <a:cs typeface="Segoe UI" panose="020B0502040204020203" pitchFamily="34" charset="0"/>
            </a:endParaRPr>
          </a:p>
          <a:p>
            <a:pPr marL="170815" indent="-170815">
              <a:lnSpc>
                <a:spcPct val="110000"/>
              </a:lnSpc>
              <a:spcAft>
                <a:spcPts val="600"/>
              </a:spcAft>
              <a:buFont typeface="Arial" panose="020B0604020202020204" pitchFamily="34" charset="0"/>
              <a:buChar char="•"/>
            </a:pPr>
            <a:r>
              <a:rPr lang="en-US" sz="1100" b="1" kern="100">
                <a:latin typeface="Segoe UI" panose="020B0502040204020203" pitchFamily="34" charset="0"/>
                <a:ea typeface="Aptos" panose="020B0004020202020204" pitchFamily="34" charset="0"/>
                <a:cs typeface="Segoe UI" panose="020B0502040204020203" pitchFamily="34" charset="0"/>
              </a:rPr>
              <a:t>On Desktop: </a:t>
            </a:r>
            <a:r>
              <a:rPr lang="en-US" sz="1100" kern="100">
                <a:latin typeface="Segoe UI" panose="020B0502040204020203" pitchFamily="34" charset="0"/>
                <a:ea typeface="Aptos" panose="020B0004020202020204" pitchFamily="34" charset="0"/>
                <a:cs typeface="Segoe UI" panose="020B0502040204020203" pitchFamily="34" charset="0"/>
              </a:rPr>
              <a:t>Open any Microsoft 365 app (e.g., Word, Excel, etc.) and go to File &gt; Account &gt; Update Channel &gt; Beta Channel. Follow the prompts to switch to the Beta Channel (admin permissions may be required). Once on the Beta Channel, new Frontier features will appear automatically in your apps as they’re released.</a:t>
            </a:r>
          </a:p>
          <a:p>
            <a:pPr marL="170815" indent="-170815">
              <a:lnSpc>
                <a:spcPct val="110000"/>
              </a:lnSpc>
              <a:buFont typeface="Arial" panose="020B0604020202020204" pitchFamily="34" charset="0"/>
              <a:buChar char="•"/>
            </a:pPr>
            <a:r>
              <a:rPr lang="en-US" sz="1100" b="1" kern="100">
                <a:latin typeface="Segoe UI" panose="020B0502040204020203" pitchFamily="34" charset="0"/>
                <a:ea typeface="Aptos" panose="020B0004020202020204" pitchFamily="34" charset="0"/>
                <a:cs typeface="Segoe UI" panose="020B0502040204020203" pitchFamily="34" charset="0"/>
              </a:rPr>
              <a:t>On Mobile Apps: </a:t>
            </a:r>
            <a:r>
              <a:rPr lang="en-US" sz="1100" kern="100">
                <a:latin typeface="Segoe UI" panose="020B0502040204020203" pitchFamily="34" charset="0"/>
                <a:ea typeface="Aptos" panose="020B0004020202020204" pitchFamily="34" charset="0"/>
                <a:cs typeface="Segoe UI" panose="020B0502040204020203" pitchFamily="34" charset="0"/>
              </a:rPr>
              <a:t>To access, enroll in the Insiders Program for your mobile app (see app store or in-app settings for “Join Beta” or “Preview” options). Features will appear automatically as they are released to the Preview channel.</a:t>
            </a:r>
          </a:p>
        </p:txBody>
      </p:sp>
      <p:sp>
        <p:nvSpPr>
          <p:cNvPr id="46" name="TextBox 45">
            <a:extLst>
              <a:ext uri="{FF2B5EF4-FFF2-40B4-BE49-F238E27FC236}">
                <a16:creationId xmlns:a16="http://schemas.microsoft.com/office/drawing/2014/main" id="{E8BCFFC7-B461-C02F-3844-67096A9B55E0}"/>
              </a:ext>
            </a:extLst>
          </p:cNvPr>
          <p:cNvSpPr txBox="1"/>
          <p:nvPr/>
        </p:nvSpPr>
        <p:spPr>
          <a:xfrm>
            <a:off x="95647" y="13062103"/>
            <a:ext cx="6685546" cy="1201098"/>
          </a:xfrm>
          <a:prstGeom prst="rect">
            <a:avLst/>
          </a:prstGeom>
          <a:noFill/>
          <a:ln>
            <a:noFill/>
          </a:ln>
        </p:spPr>
        <p:txBody>
          <a:bodyPr wrap="square">
            <a:spAutoFit/>
          </a:bodyPr>
          <a:lstStyle/>
          <a:p>
            <a:pPr>
              <a:lnSpc>
                <a:spcPct val="110000"/>
              </a:lnSpc>
              <a:spcAft>
                <a:spcPts val="600"/>
              </a:spcAft>
            </a:pPr>
            <a:r>
              <a:rPr lang="en-US" sz="1100" b="1" u="sng" kern="100">
                <a:latin typeface="Segoe UI" panose="020B0502040204020203" pitchFamily="34" charset="0"/>
                <a:ea typeface="Yu Gothic Light"/>
                <a:cs typeface="Segoe UI" panose="020B0502040204020203" pitchFamily="34" charset="0"/>
              </a:rPr>
              <a:t>Web Apps</a:t>
            </a:r>
          </a:p>
          <a:p>
            <a:pPr>
              <a:lnSpc>
                <a:spcPct val="110000"/>
              </a:lnSpc>
              <a:spcAft>
                <a:spcPts val="300"/>
              </a:spcAft>
            </a:pPr>
            <a:r>
              <a:rPr lang="en-US" sz="1100" b="1" kern="100">
                <a:solidFill>
                  <a:srgbClr val="0078D4"/>
                </a:solidFill>
                <a:latin typeface="Segoe UI" panose="020B0502040204020203" pitchFamily="34" charset="0"/>
                <a:ea typeface="Aptos" panose="020B0004020202020204" pitchFamily="34" charset="0"/>
                <a:cs typeface="Segoe UI" panose="020B0502040204020203" pitchFamily="34" charset="0"/>
              </a:rPr>
              <a:t>IT Admins</a:t>
            </a:r>
            <a:r>
              <a:rPr lang="en-US" sz="1100" kern="100">
                <a:latin typeface="Segoe UI" panose="020B0502040204020203" pitchFamily="34" charset="0"/>
                <a:ea typeface="Aptos" panose="020B0004020202020204" pitchFamily="34" charset="0"/>
                <a:cs typeface="Segoe UI" panose="020B0502040204020203" pitchFamily="34" charset="0"/>
              </a:rPr>
              <a:t>: IT Admins manage frontier feature settings the Microsoft Admin Center.</a:t>
            </a:r>
          </a:p>
          <a:p>
            <a:pPr marL="171448" indent="-171448">
              <a:lnSpc>
                <a:spcPct val="110000"/>
              </a:lnSpc>
              <a:buFont typeface="Arial" panose="020B0604020202020204" pitchFamily="34" charset="0"/>
              <a:buChar char="•"/>
            </a:pPr>
            <a:r>
              <a:rPr lang="en-US" sz="1100" kern="100">
                <a:latin typeface="Segoe UI" panose="020B0502040204020203" pitchFamily="34" charset="0"/>
                <a:ea typeface="Aptos" panose="020B0004020202020204" pitchFamily="34" charset="0"/>
                <a:cs typeface="Segoe UI" panose="020B0502040204020203" pitchFamily="34" charset="0"/>
              </a:rPr>
              <a:t>To manage access to Web Apps, select Copilot &gt; Settings &gt; User Access &gt; Copilot Frontier</a:t>
            </a:r>
          </a:p>
          <a:p>
            <a:pPr marL="171448" indent="-171448">
              <a:lnSpc>
                <a:spcPct val="110000"/>
              </a:lnSpc>
              <a:spcAft>
                <a:spcPts val="600"/>
              </a:spcAft>
              <a:buFont typeface="Arial" panose="020B0604020202020204" pitchFamily="34" charset="0"/>
              <a:buChar char="•"/>
            </a:pPr>
            <a:r>
              <a:rPr lang="en-US" sz="1100" kern="100">
                <a:latin typeface="Segoe UI" panose="020B0502040204020203" pitchFamily="34" charset="0"/>
                <a:ea typeface="Aptos" panose="020B0004020202020204" pitchFamily="34" charset="0"/>
                <a:cs typeface="Segoe UI" panose="020B0502040204020203" pitchFamily="34" charset="0"/>
              </a:rPr>
              <a:t>IT Admins can grant access to specific users in Web apps</a:t>
            </a:r>
            <a:endParaRPr lang="en-US" sz="1100" b="1" kern="100">
              <a:solidFill>
                <a:srgbClr val="0078D4"/>
              </a:solidFill>
              <a:latin typeface="Segoe UI" panose="020B0502040204020203" pitchFamily="34" charset="0"/>
              <a:ea typeface="Aptos" panose="020B0004020202020204" pitchFamily="34" charset="0"/>
              <a:cs typeface="Segoe UI" panose="020B0502040204020203" pitchFamily="34" charset="0"/>
            </a:endParaRPr>
          </a:p>
          <a:p>
            <a:pPr>
              <a:lnSpc>
                <a:spcPct val="110000"/>
              </a:lnSpc>
              <a:spcAft>
                <a:spcPts val="600"/>
              </a:spcAft>
            </a:pPr>
            <a:r>
              <a:rPr lang="en-US" sz="1100" b="1" kern="100">
                <a:solidFill>
                  <a:srgbClr val="0078D4"/>
                </a:solidFill>
                <a:latin typeface="Segoe UI" panose="020B0502040204020203" pitchFamily="34" charset="0"/>
                <a:ea typeface="Aptos" panose="020B0004020202020204" pitchFamily="34" charset="0"/>
                <a:cs typeface="Segoe UI" panose="020B0502040204020203" pitchFamily="34" charset="0"/>
              </a:rPr>
              <a:t>End Users</a:t>
            </a:r>
            <a:r>
              <a:rPr lang="en-US" sz="1100" kern="100">
                <a:latin typeface="Segoe UI" panose="020B0502040204020203" pitchFamily="34" charset="0"/>
                <a:ea typeface="Aptos" panose="020B0004020202020204" pitchFamily="34" charset="0"/>
                <a:cs typeface="Segoe UI" panose="020B0502040204020203" pitchFamily="34" charset="0"/>
              </a:rPr>
              <a:t>: End users will see frontier features surface across the apps within Copilot</a:t>
            </a:r>
            <a:endParaRPr lang="en-US" sz="1100" b="1" kern="100">
              <a:solidFill>
                <a:srgbClr val="0078D4"/>
              </a:solidFill>
              <a:latin typeface="Segoe UI" panose="020B0502040204020203" pitchFamily="34" charset="0"/>
              <a:ea typeface="Yu Gothic Light"/>
              <a:cs typeface="Segoe UI" panose="020B0502040204020203" pitchFamily="34" charset="0"/>
            </a:endParaRPr>
          </a:p>
        </p:txBody>
      </p:sp>
      <p:sp>
        <p:nvSpPr>
          <p:cNvPr id="47" name="TextBox 46">
            <a:extLst>
              <a:ext uri="{FF2B5EF4-FFF2-40B4-BE49-F238E27FC236}">
                <a16:creationId xmlns:a16="http://schemas.microsoft.com/office/drawing/2014/main" id="{FF667C12-9793-7A1F-014E-F58786CD0095}"/>
              </a:ext>
            </a:extLst>
          </p:cNvPr>
          <p:cNvSpPr txBox="1"/>
          <p:nvPr/>
        </p:nvSpPr>
        <p:spPr>
          <a:xfrm>
            <a:off x="114167" y="4758248"/>
            <a:ext cx="6613666" cy="7704417"/>
          </a:xfrm>
          <a:prstGeom prst="rect">
            <a:avLst/>
          </a:prstGeom>
          <a:noFill/>
          <a:ln>
            <a:noFill/>
          </a:ln>
        </p:spPr>
        <p:txBody>
          <a:bodyPr wrap="square" lIns="91440" tIns="45720" rIns="91440" bIns="45720" anchor="ctr">
            <a:spAutoFit/>
          </a:bodyPr>
          <a:lstStyle/>
          <a:p>
            <a:pPr>
              <a:lnSpc>
                <a:spcPct val="110000"/>
              </a:lnSpc>
              <a:spcAft>
                <a:spcPts val="600"/>
              </a:spcAft>
            </a:pPr>
            <a:r>
              <a:rPr lang="en-US" sz="1100" b="1" kern="100">
                <a:solidFill>
                  <a:srgbClr val="0078D4"/>
                </a:solidFill>
                <a:latin typeface="Segoe UI"/>
                <a:ea typeface="Aptos" panose="020B0004020202020204" pitchFamily="34" charset="0"/>
                <a:cs typeface="Segoe UI"/>
              </a:rPr>
              <a:t>Eligibility: </a:t>
            </a:r>
            <a:r>
              <a:rPr lang="en-US" sz="1100" kern="100">
                <a:solidFill>
                  <a:prstClr val="black"/>
                </a:solidFill>
                <a:latin typeface="Segoe UI"/>
                <a:ea typeface="Aptos" panose="020B0004020202020204" pitchFamily="34" charset="0"/>
                <a:cs typeface="Segoe UI"/>
              </a:rPr>
              <a:t>Customers must (1) have Copilot License, (2) remain opted in (default setting), (3) use agent</a:t>
            </a:r>
            <a:endParaRPr lang="en-US" sz="1100" b="1" kern="100">
              <a:solidFill>
                <a:prstClr val="black"/>
              </a:solidFill>
              <a:latin typeface="Segoe UI"/>
              <a:ea typeface="Aptos" panose="020B0004020202020204" pitchFamily="34" charset="0"/>
              <a:cs typeface="Segoe UI"/>
            </a:endParaRPr>
          </a:p>
          <a:p>
            <a:pPr>
              <a:lnSpc>
                <a:spcPct val="110000"/>
              </a:lnSpc>
              <a:spcAft>
                <a:spcPts val="300"/>
              </a:spcAft>
            </a:pPr>
            <a:r>
              <a:rPr lang="en-US" sz="1100" b="1" kern="100">
                <a:solidFill>
                  <a:srgbClr val="0078D4"/>
                </a:solidFill>
                <a:latin typeface="Segoe UI"/>
                <a:ea typeface="Aptos" panose="020B0004020202020204" pitchFamily="34" charset="0"/>
                <a:cs typeface="Segoe UI"/>
              </a:rPr>
              <a:t>IT Admins</a:t>
            </a:r>
            <a:r>
              <a:rPr lang="en-US" sz="1100" kern="100">
                <a:latin typeface="Segoe UI"/>
                <a:ea typeface="Aptos" panose="020B0004020202020204" pitchFamily="34" charset="0"/>
                <a:cs typeface="Segoe UI"/>
              </a:rPr>
              <a:t>: IT admins manage Agent settings and permissions via the Microsoft Admin Center.</a:t>
            </a:r>
          </a:p>
          <a:p>
            <a:pPr marL="170815" indent="-170815">
              <a:lnSpc>
                <a:spcPct val="110000"/>
              </a:lnSpc>
              <a:buFont typeface="Arial" panose="020B0604020202020204" pitchFamily="34" charset="0"/>
              <a:buChar char="•"/>
            </a:pPr>
            <a:r>
              <a:rPr lang="en-US" sz="1100" kern="100">
                <a:latin typeface="Segoe UI"/>
                <a:ea typeface="Aptos" panose="020B0004020202020204" pitchFamily="34" charset="0"/>
                <a:cs typeface="Segoe UI"/>
              </a:rPr>
              <a:t>To manage access to Copilot agents, select Copilot &gt; Settings &gt; Data Access &gt; Agents</a:t>
            </a:r>
            <a:endParaRPr lang="en-US" sz="1100" b="1" kern="100">
              <a:solidFill>
                <a:srgbClr val="0078D4"/>
              </a:solidFill>
              <a:latin typeface="Segoe UI"/>
              <a:ea typeface="Aptos" panose="020B0004020202020204" pitchFamily="34" charset="0"/>
              <a:cs typeface="Segoe UI"/>
            </a:endParaRPr>
          </a:p>
          <a:p>
            <a:pPr marL="170815" indent="-170815">
              <a:lnSpc>
                <a:spcPct val="110000"/>
              </a:lnSpc>
              <a:buFont typeface="Arial" panose="020B0604020202020204" pitchFamily="34" charset="0"/>
              <a:buChar char="•"/>
            </a:pPr>
            <a:r>
              <a:rPr lang="en-US" sz="1100" kern="100">
                <a:latin typeface="Segoe UI"/>
                <a:ea typeface="Aptos" panose="020B0004020202020204" pitchFamily="34" charset="0"/>
                <a:cs typeface="Segoe UI"/>
              </a:rPr>
              <a:t>Note that the default setting for access to agents is to allow ‘All Users’.  IT Admins can curate.</a:t>
            </a:r>
            <a:endParaRPr lang="en-US" sz="1100" b="1" kern="100">
              <a:solidFill>
                <a:srgbClr val="0078D4"/>
              </a:solidFill>
              <a:latin typeface="Segoe UI"/>
              <a:ea typeface="Aptos" panose="020B0004020202020204" pitchFamily="34" charset="0"/>
              <a:cs typeface="Segoe UI"/>
            </a:endParaRPr>
          </a:p>
          <a:p>
            <a:pPr marL="170815" indent="-170815">
              <a:lnSpc>
                <a:spcPct val="110000"/>
              </a:lnSpc>
              <a:spcAft>
                <a:spcPts val="600"/>
              </a:spcAft>
              <a:buFont typeface="Arial" panose="020B0604020202020204" pitchFamily="34" charset="0"/>
              <a:buChar char="•"/>
            </a:pPr>
            <a:r>
              <a:rPr lang="en-US" sz="1100" kern="100">
                <a:latin typeface="Segoe UI"/>
                <a:ea typeface="Aptos" panose="020B0004020202020204" pitchFamily="34" charset="0"/>
                <a:cs typeface="Segoe UI"/>
              </a:rPr>
              <a:t>More information on how to manage agents can be found here: </a:t>
            </a:r>
            <a:r>
              <a:rPr lang="en-US" sz="1100" kern="100">
                <a:latin typeface="Segoe UI"/>
                <a:ea typeface="Aptos" panose="020B0004020202020204" pitchFamily="34" charset="0"/>
                <a:cs typeface="Segoe UI"/>
                <a:hlinkClick r:id="rId9"/>
              </a:rPr>
              <a:t>Agent Store Admin Controls</a:t>
            </a:r>
            <a:endParaRPr lang="en-US" sz="1100" b="1" kern="100">
              <a:solidFill>
                <a:srgbClr val="0078D4"/>
              </a:solidFill>
              <a:latin typeface="Segoe UI"/>
              <a:ea typeface="Aptos" panose="020B0004020202020204" pitchFamily="34" charset="0"/>
              <a:cs typeface="Segoe UI"/>
            </a:endParaRPr>
          </a:p>
          <a:p>
            <a:pPr>
              <a:lnSpc>
                <a:spcPct val="110000"/>
              </a:lnSpc>
              <a:spcAft>
                <a:spcPts val="300"/>
              </a:spcAft>
            </a:pPr>
            <a:r>
              <a:rPr lang="en-US" sz="1100" b="1" kern="100">
                <a:solidFill>
                  <a:srgbClr val="0078D4"/>
                </a:solidFill>
                <a:latin typeface="Segoe UI"/>
                <a:ea typeface="Aptos" panose="020B0004020202020204" pitchFamily="34" charset="0"/>
                <a:cs typeface="Segoe UI"/>
              </a:rPr>
              <a:t>End Users</a:t>
            </a:r>
            <a:r>
              <a:rPr lang="en-US" sz="1100" kern="100">
                <a:latin typeface="Segoe UI"/>
                <a:ea typeface="Aptos" panose="020B0004020202020204" pitchFamily="34" charset="0"/>
                <a:cs typeface="Segoe UI"/>
              </a:rPr>
              <a:t>: Follow these steps to discover, install, and start using Frontier Agents.</a:t>
            </a:r>
          </a:p>
          <a:p>
            <a:pPr marL="227965" indent="-227965">
              <a:lnSpc>
                <a:spcPct val="110000"/>
              </a:lnSpc>
              <a:spcAft>
                <a:spcPts val="600"/>
              </a:spcAft>
              <a:buFont typeface="+mj-lt"/>
              <a:buAutoNum type="arabicPeriod"/>
            </a:pPr>
            <a:r>
              <a:rPr lang="en-US" sz="1100" kern="100">
                <a:latin typeface="Segoe UI"/>
                <a:ea typeface="Aptos" panose="020B0004020202020204" pitchFamily="34" charset="0"/>
                <a:cs typeface="Segoe UI"/>
              </a:rPr>
              <a:t>​</a:t>
            </a:r>
            <a:r>
              <a:rPr lang="en-US" sz="1100" b="1" kern="100">
                <a:latin typeface="Segoe UI"/>
                <a:ea typeface="Aptos" panose="020B0004020202020204" pitchFamily="34" charset="0"/>
                <a:cs typeface="Segoe UI"/>
              </a:rPr>
              <a:t>Check your eligibility</a:t>
            </a:r>
            <a:r>
              <a:rPr lang="en-US" sz="1100" kern="100">
                <a:latin typeface="Segoe UI"/>
                <a:ea typeface="Aptos" panose="020B0004020202020204" pitchFamily="34" charset="0"/>
                <a:cs typeface="Segoe UI"/>
              </a:rPr>
              <a:t>: You must have an active Microsoft 365 Copilot license to access the Agent Store and install agents. If you’re unsure about your license, check with your IT admin.</a:t>
            </a:r>
          </a:p>
          <a:p>
            <a:pPr marL="227965" indent="-227965">
              <a:lnSpc>
                <a:spcPct val="110000"/>
              </a:lnSpc>
              <a:spcAft>
                <a:spcPts val="300"/>
              </a:spcAft>
              <a:buFont typeface="+mj-lt"/>
              <a:buAutoNum type="arabicPeriod"/>
            </a:pPr>
            <a:r>
              <a:rPr lang="en-US" sz="1100" kern="100">
                <a:latin typeface="Segoe UI"/>
                <a:ea typeface="Aptos" panose="020B0004020202020204" pitchFamily="34" charset="0"/>
                <a:cs typeface="Segoe UI"/>
              </a:rPr>
              <a:t>​</a:t>
            </a:r>
            <a:r>
              <a:rPr lang="en-US" sz="1100" b="1" kern="100">
                <a:latin typeface="Segoe UI"/>
                <a:ea typeface="Aptos" panose="020B0004020202020204" pitchFamily="34" charset="0"/>
                <a:cs typeface="Segoe UI"/>
              </a:rPr>
              <a:t>Open the Copilot Chat experience</a:t>
            </a:r>
            <a:r>
              <a:rPr lang="en-US" sz="1100" kern="100">
                <a:latin typeface="Segoe UI"/>
                <a:ea typeface="Aptos" panose="020B0004020202020204" pitchFamily="34" charset="0"/>
                <a:cs typeface="Segoe UI"/>
              </a:rPr>
              <a:t>: Launch Microsoft 365 Copilot in one of the following supported environments: </a:t>
            </a:r>
          </a:p>
          <a:p>
            <a:pPr marL="548005" indent="-136525">
              <a:lnSpc>
                <a:spcPct val="110000"/>
              </a:lnSpc>
              <a:buFont typeface="Arial" panose="020B0604020202020204" pitchFamily="34" charset="0"/>
              <a:buChar char="•"/>
            </a:pPr>
            <a:r>
              <a:rPr lang="en-US" sz="1100" kern="100">
                <a:latin typeface="Segoe UI"/>
                <a:ea typeface="Aptos" panose="020B0004020202020204" pitchFamily="34" charset="0"/>
                <a:cs typeface="Segoe UI"/>
              </a:rPr>
              <a:t>Web: Go to </a:t>
            </a:r>
            <a:r>
              <a:rPr lang="en-US" sz="1100" kern="100">
                <a:latin typeface="Segoe UI"/>
                <a:ea typeface="Aptos" panose="020B0004020202020204" pitchFamily="34" charset="0"/>
                <a:cs typeface="Segoe UI"/>
                <a:hlinkClick r:id="rId10"/>
              </a:rPr>
              <a:t>https://www.microsoft365.com/</a:t>
            </a:r>
            <a:r>
              <a:rPr lang="en-US" sz="1100" kern="100">
                <a:latin typeface="Segoe UI"/>
                <a:ea typeface="Aptos" panose="020B0004020202020204" pitchFamily="34" charset="0"/>
                <a:cs typeface="Segoe UI"/>
              </a:rPr>
              <a:t> and sign in.</a:t>
            </a:r>
          </a:p>
          <a:p>
            <a:pPr marL="548005" indent="-136525">
              <a:lnSpc>
                <a:spcPct val="110000"/>
              </a:lnSpc>
              <a:buFont typeface="Arial" panose="020B0604020202020204" pitchFamily="34" charset="0"/>
              <a:buChar char="•"/>
            </a:pPr>
            <a:r>
              <a:rPr lang="en-US" sz="1100" kern="100">
                <a:latin typeface="Segoe UI"/>
                <a:ea typeface="Aptos" panose="020B0004020202020204" pitchFamily="34" charset="0"/>
                <a:cs typeface="Segoe UI"/>
              </a:rPr>
              <a:t>Teams: Open the Teams app and select the Copilot Chat experience.</a:t>
            </a:r>
          </a:p>
          <a:p>
            <a:pPr marL="548005" indent="-136525">
              <a:lnSpc>
                <a:spcPct val="110000"/>
              </a:lnSpc>
              <a:spcAft>
                <a:spcPts val="300"/>
              </a:spcAft>
              <a:buFont typeface="Arial" panose="020B0604020202020204" pitchFamily="34" charset="0"/>
              <a:buChar char="•"/>
            </a:pPr>
            <a:r>
              <a:rPr lang="en-US" sz="1100" kern="100">
                <a:latin typeface="Segoe UI"/>
                <a:ea typeface="Aptos" panose="020B0004020202020204" pitchFamily="34" charset="0"/>
                <a:cs typeface="Segoe UI"/>
              </a:rPr>
              <a:t>Outlook: Open Outlook (web or desktop) and look for the Copilot Chat pane.</a:t>
            </a:r>
          </a:p>
          <a:p>
            <a:pPr marL="410845">
              <a:lnSpc>
                <a:spcPct val="110000"/>
              </a:lnSpc>
              <a:spcAft>
                <a:spcPts val="600"/>
              </a:spcAft>
            </a:pPr>
            <a:r>
              <a:rPr lang="en-US" sz="1100" kern="100">
                <a:latin typeface="Segoe UI"/>
                <a:ea typeface="Aptos" panose="020B0004020202020204" pitchFamily="34" charset="0"/>
                <a:cs typeface="Segoe UI"/>
              </a:rPr>
              <a:t>Tip: Make sure your app is updated to the latest version for the best experience.</a:t>
            </a:r>
          </a:p>
          <a:p>
            <a:pPr marL="227965" indent="-227965">
              <a:lnSpc>
                <a:spcPct val="110000"/>
              </a:lnSpc>
              <a:spcAft>
                <a:spcPts val="600"/>
              </a:spcAft>
              <a:buFont typeface="+mj-lt"/>
              <a:buAutoNum type="arabicPeriod" startAt="3"/>
            </a:pPr>
            <a:r>
              <a:rPr lang="en-US" sz="1100" kern="100">
                <a:latin typeface="Segoe UI"/>
                <a:ea typeface="Aptos" panose="020B0004020202020204" pitchFamily="34" charset="0"/>
                <a:cs typeface="Segoe UI"/>
              </a:rPr>
              <a:t>​</a:t>
            </a:r>
            <a:r>
              <a:rPr lang="en-US" sz="1100" b="1" kern="100">
                <a:latin typeface="Segoe UI"/>
                <a:ea typeface="Aptos" panose="020B0004020202020204" pitchFamily="34" charset="0"/>
                <a:cs typeface="Segoe UI"/>
              </a:rPr>
              <a:t>Navigate to the Agent Store</a:t>
            </a:r>
            <a:r>
              <a:rPr lang="en-US" sz="1100" kern="100">
                <a:latin typeface="Segoe UI"/>
                <a:ea typeface="Aptos" panose="020B0004020202020204" pitchFamily="34" charset="0"/>
                <a:cs typeface="Segoe UI"/>
              </a:rPr>
              <a:t>: In the Copilot Chat interface, look for the “All Agents” tab or a link labeled “Agent Store” in the sidebar/menu. Click on Agent Store to open the full catalog of agents. Your organization’s admin controls determine which agents you can see and install. If you don’t see the Agent Store or specific agents, your admin may have restricted access. Contact your IT admin for support. Learn more at </a:t>
            </a:r>
            <a:r>
              <a:rPr lang="en-US" sz="1100" kern="100">
                <a:latin typeface="Segoe UI"/>
                <a:ea typeface="Aptos" panose="020B0004020202020204" pitchFamily="34" charset="0"/>
                <a:cs typeface="Segoe UI"/>
                <a:hlinkClick r:id="rId9"/>
              </a:rPr>
              <a:t>Manage Agents for Microsoft 365 Copilot</a:t>
            </a:r>
            <a:r>
              <a:rPr lang="en-US" sz="1100" kern="100">
                <a:latin typeface="Segoe UI"/>
                <a:ea typeface="Aptos" panose="020B0004020202020204" pitchFamily="34" charset="0"/>
                <a:cs typeface="Segoe UI"/>
              </a:rPr>
              <a:t>.</a:t>
            </a:r>
          </a:p>
          <a:p>
            <a:pPr marL="227965" indent="-227965">
              <a:lnSpc>
                <a:spcPct val="110000"/>
              </a:lnSpc>
              <a:spcAft>
                <a:spcPts val="600"/>
              </a:spcAft>
              <a:buFont typeface="+mj-lt"/>
              <a:buAutoNum type="arabicPeriod" startAt="3"/>
            </a:pPr>
            <a:r>
              <a:rPr lang="en-US" sz="1100" kern="100">
                <a:latin typeface="Segoe UI"/>
                <a:ea typeface="Aptos" panose="020B0004020202020204" pitchFamily="34" charset="0"/>
                <a:cs typeface="Segoe UI"/>
              </a:rPr>
              <a:t>​</a:t>
            </a:r>
            <a:r>
              <a:rPr lang="en-US" sz="1100" b="1" kern="100">
                <a:latin typeface="Segoe UI"/>
                <a:ea typeface="Aptos" panose="020B0004020202020204" pitchFamily="34" charset="0"/>
                <a:cs typeface="Segoe UI"/>
              </a:rPr>
              <a:t>Browse and search for Frontier agents</a:t>
            </a:r>
            <a:r>
              <a:rPr lang="en-US" sz="1100" kern="100">
                <a:latin typeface="Segoe UI"/>
                <a:ea typeface="Aptos" panose="020B0004020202020204" pitchFamily="34" charset="0"/>
                <a:cs typeface="Segoe UI"/>
              </a:rPr>
              <a:t>: In the Agent Store, browse the list of available agents. Frontier agents are clearly labeled with “(Frontier)” after their name. You can filter or search for agents by name, category, or publisher.</a:t>
            </a:r>
          </a:p>
          <a:p>
            <a:pPr marL="227965" indent="-227965">
              <a:lnSpc>
                <a:spcPct val="110000"/>
              </a:lnSpc>
              <a:spcAft>
                <a:spcPts val="600"/>
              </a:spcAft>
              <a:buFont typeface="+mj-lt"/>
              <a:buAutoNum type="arabicPeriod" startAt="3"/>
            </a:pPr>
            <a:r>
              <a:rPr lang="en-US" sz="1100" kern="100">
                <a:latin typeface="Segoe UI"/>
                <a:ea typeface="Aptos" panose="020B0004020202020204" pitchFamily="34" charset="0"/>
                <a:cs typeface="Segoe UI"/>
              </a:rPr>
              <a:t>​</a:t>
            </a:r>
            <a:r>
              <a:rPr lang="en-US" sz="1100" b="1" kern="100">
                <a:latin typeface="Segoe UI"/>
                <a:ea typeface="Aptos" panose="020B0004020202020204" pitchFamily="34" charset="0"/>
                <a:cs typeface="Segoe UI"/>
              </a:rPr>
              <a:t>Review agent details</a:t>
            </a:r>
            <a:r>
              <a:rPr lang="en-US" sz="1100" kern="100">
                <a:latin typeface="Segoe UI"/>
                <a:ea typeface="Aptos" panose="020B0004020202020204" pitchFamily="34" charset="0"/>
                <a:cs typeface="Segoe UI"/>
              </a:rPr>
              <a:t>: Click on any agent to view its description, capabilities, publisher, and privacy information. Review what the agent does and any requirements or limitations.</a:t>
            </a:r>
          </a:p>
          <a:p>
            <a:pPr marL="227965" indent="-227965">
              <a:lnSpc>
                <a:spcPct val="110000"/>
              </a:lnSpc>
              <a:spcAft>
                <a:spcPts val="300"/>
              </a:spcAft>
              <a:buFont typeface="+mj-lt"/>
              <a:buAutoNum type="arabicPeriod" startAt="3"/>
            </a:pPr>
            <a:r>
              <a:rPr lang="en-US" sz="1100" kern="100">
                <a:latin typeface="Segoe UI"/>
                <a:ea typeface="Aptos" panose="020B0004020202020204" pitchFamily="34" charset="0"/>
                <a:cs typeface="Segoe UI"/>
              </a:rPr>
              <a:t>​</a:t>
            </a:r>
            <a:r>
              <a:rPr lang="en-US" sz="1100" b="1" kern="100">
                <a:latin typeface="Segoe UI"/>
                <a:ea typeface="Aptos" panose="020B0004020202020204" pitchFamily="34" charset="0"/>
                <a:cs typeface="Segoe UI"/>
              </a:rPr>
              <a:t>Install or request access to an agent based on admin setting for Agent Store:</a:t>
            </a:r>
            <a:endParaRPr lang="en-US" sz="1100" kern="100">
              <a:latin typeface="Segoe UI"/>
              <a:ea typeface="Aptos" panose="020B0004020202020204" pitchFamily="34" charset="0"/>
              <a:cs typeface="Segoe UI"/>
            </a:endParaRPr>
          </a:p>
          <a:p>
            <a:pPr lvl="1" indent="-136525">
              <a:lnSpc>
                <a:spcPct val="110000"/>
              </a:lnSpc>
              <a:buFont typeface="Arial" panose="020B0604020202020204" pitchFamily="34" charset="0"/>
              <a:buChar char="•"/>
            </a:pPr>
            <a:r>
              <a:rPr lang="en-US" sz="1100" kern="100">
                <a:latin typeface="Segoe UI"/>
                <a:cs typeface="Segoe UI"/>
              </a:rPr>
              <a:t>If setting is “Allow All” -&gt; Click Install to add the agent to your Copilot Chat experience. </a:t>
            </a:r>
          </a:p>
          <a:p>
            <a:pPr lvl="1" indent="-136525">
              <a:lnSpc>
                <a:spcPct val="110000"/>
              </a:lnSpc>
              <a:buFont typeface="Arial" panose="020B0604020202020204" pitchFamily="34" charset="0"/>
              <a:buChar char="•"/>
            </a:pPr>
            <a:r>
              <a:rPr lang="en-US" sz="1100" kern="100">
                <a:latin typeface="Segoe UI"/>
                <a:cs typeface="Segoe UI"/>
              </a:rPr>
              <a:t>If setting is “Curated” -&gt; You can install agents that are approved for your organization. </a:t>
            </a:r>
          </a:p>
          <a:p>
            <a:pPr lvl="1" indent="-136525">
              <a:lnSpc>
                <a:spcPct val="110000"/>
              </a:lnSpc>
              <a:spcAft>
                <a:spcPts val="300"/>
              </a:spcAft>
              <a:buFont typeface="Arial" panose="020B0604020202020204" pitchFamily="34" charset="0"/>
              <a:buChar char="•"/>
            </a:pPr>
            <a:r>
              <a:rPr lang="en-US" sz="1100" kern="100">
                <a:latin typeface="Segoe UI"/>
                <a:cs typeface="Segoe UI"/>
              </a:rPr>
              <a:t>If setting is “Allow None” -&gt; You’ll need to request access for any</a:t>
            </a:r>
            <a:r>
              <a:rPr lang="en-US" sz="1100">
                <a:latin typeface="Segoe UI"/>
                <a:cs typeface="Segoe UI"/>
              </a:rPr>
              <a:t> agent that you want to use</a:t>
            </a:r>
            <a:r>
              <a:rPr lang="en-US" sz="1100" kern="100">
                <a:latin typeface="Segoe UI"/>
                <a:cs typeface="Segoe UI"/>
              </a:rPr>
              <a:t>.</a:t>
            </a:r>
          </a:p>
          <a:p>
            <a:pPr marL="410845">
              <a:lnSpc>
                <a:spcPct val="110000"/>
              </a:lnSpc>
              <a:spcAft>
                <a:spcPts val="600"/>
              </a:spcAft>
              <a:defRPr/>
            </a:pPr>
            <a:r>
              <a:rPr lang="en-US" sz="1100" kern="100">
                <a:solidFill>
                  <a:prstClr val="black"/>
                </a:solidFill>
                <a:latin typeface="Segoe UI"/>
                <a:ea typeface="Aptos" panose="020B0004020202020204" pitchFamily="34" charset="0"/>
                <a:cs typeface="Segoe UI"/>
              </a:rPr>
              <a:t>Tip: If you’re unsure about your admin settings, ask your IT admin</a:t>
            </a:r>
          </a:p>
          <a:p>
            <a:pPr marL="227965" indent="-227965">
              <a:lnSpc>
                <a:spcPct val="110000"/>
              </a:lnSpc>
              <a:spcAft>
                <a:spcPts val="600"/>
              </a:spcAft>
              <a:buFont typeface="+mj-lt"/>
              <a:buAutoNum type="arabicPeriod" startAt="7"/>
            </a:pPr>
            <a:r>
              <a:rPr lang="en-US" sz="1100" kern="100">
                <a:latin typeface="Segoe UI"/>
                <a:ea typeface="Aptos" panose="020B0004020202020204" pitchFamily="34" charset="0"/>
                <a:cs typeface="Segoe UI"/>
              </a:rPr>
              <a:t>​</a:t>
            </a:r>
            <a:r>
              <a:rPr lang="en-US" sz="1100" b="1" kern="100">
                <a:latin typeface="Segoe UI"/>
                <a:ea typeface="Aptos" panose="020B0004020202020204" pitchFamily="34" charset="0"/>
                <a:cs typeface="Segoe UI"/>
              </a:rPr>
              <a:t>Start using your Frontier agent</a:t>
            </a:r>
            <a:r>
              <a:rPr lang="en-US" sz="1100" kern="100">
                <a:latin typeface="Segoe UI"/>
                <a:ea typeface="Aptos" panose="020B0004020202020204" pitchFamily="34" charset="0"/>
                <a:cs typeface="Segoe UI"/>
              </a:rPr>
              <a:t>: Once installed, the agent will appear in your Copilot Chat experience. Select the agent and start interacting by asking questions, automating tasks, or exploring its unique capabilities. </a:t>
            </a:r>
          </a:p>
          <a:p>
            <a:pPr marL="227965" indent="-227965">
              <a:lnSpc>
                <a:spcPct val="110000"/>
              </a:lnSpc>
              <a:spcAft>
                <a:spcPts val="600"/>
              </a:spcAft>
              <a:buFont typeface="+mj-lt"/>
              <a:buAutoNum type="arabicPeriod" startAt="7"/>
            </a:pPr>
            <a:r>
              <a:rPr lang="en-US" sz="1100" kern="100">
                <a:latin typeface="Segoe UI"/>
                <a:ea typeface="Aptos" panose="020B0004020202020204" pitchFamily="34" charset="0"/>
                <a:cs typeface="Segoe UI"/>
              </a:rPr>
              <a:t>​</a:t>
            </a:r>
            <a:r>
              <a:rPr lang="en-US" sz="1100" b="1" kern="100">
                <a:latin typeface="Segoe UI"/>
                <a:ea typeface="Aptos" panose="020B0004020202020204" pitchFamily="34" charset="0"/>
                <a:cs typeface="Segoe UI"/>
              </a:rPr>
              <a:t>Provide feedback and get support</a:t>
            </a:r>
            <a:r>
              <a:rPr lang="en-US" sz="1100" kern="100">
                <a:latin typeface="Segoe UI"/>
                <a:ea typeface="Aptos" panose="020B0004020202020204" pitchFamily="34" charset="0"/>
                <a:cs typeface="Segoe UI"/>
              </a:rPr>
              <a:t>: Use the built-in feedback tools to share your experience directly with Microsoft. For help or troubleshooting, contact your IT admin.</a:t>
            </a:r>
            <a:endParaRPr lang="en-US" sz="1100" kern="100">
              <a:latin typeface="Segoe UI"/>
              <a:cs typeface="Segoe UI"/>
            </a:endParaRPr>
          </a:p>
          <a:p>
            <a:pPr marL="227965" indent="-227965">
              <a:lnSpc>
                <a:spcPct val="110000"/>
              </a:lnSpc>
              <a:spcAft>
                <a:spcPts val="600"/>
              </a:spcAft>
              <a:buFont typeface="+mj-lt"/>
              <a:buAutoNum type="arabicPeriod" startAt="7"/>
            </a:pPr>
            <a:r>
              <a:rPr lang="en-US" sz="1100" kern="100">
                <a:latin typeface="Segoe UI"/>
                <a:ea typeface="Aptos" panose="020B0004020202020204" pitchFamily="34" charset="0"/>
                <a:cs typeface="Segoe UI"/>
              </a:rPr>
              <a:t>​</a:t>
            </a:r>
            <a:r>
              <a:rPr lang="en-US" sz="1100" b="1" kern="100">
                <a:latin typeface="Segoe UI"/>
                <a:ea typeface="Aptos" panose="020B0004020202020204" pitchFamily="34" charset="0"/>
                <a:cs typeface="Segoe UI"/>
              </a:rPr>
              <a:t>Stay Updated</a:t>
            </a:r>
            <a:r>
              <a:rPr lang="en-US" sz="1100" kern="100">
                <a:latin typeface="Segoe UI"/>
                <a:ea typeface="Aptos" panose="020B0004020202020204" pitchFamily="34" charset="0"/>
                <a:cs typeface="Segoe UI"/>
              </a:rPr>
              <a:t>: New Frontier agents are added regularly. Check the store for the latest innovations.</a:t>
            </a:r>
            <a:endParaRPr lang="en-US" sz="1100" b="1" kern="100">
              <a:solidFill>
                <a:srgbClr val="0078D4"/>
              </a:solidFill>
              <a:latin typeface="Segoe UI"/>
              <a:ea typeface="Aptos" panose="020B0004020202020204" pitchFamily="34" charset="0"/>
              <a:cs typeface="Segoe UI"/>
            </a:endParaRPr>
          </a:p>
        </p:txBody>
      </p:sp>
      <p:cxnSp>
        <p:nvCxnSpPr>
          <p:cNvPr id="49" name="Straight Connector 48">
            <a:extLst>
              <a:ext uri="{FF2B5EF4-FFF2-40B4-BE49-F238E27FC236}">
                <a16:creationId xmlns:a16="http://schemas.microsoft.com/office/drawing/2014/main" id="{15B3FCEB-4849-0B50-6136-D5041D9F8963}"/>
              </a:ext>
            </a:extLst>
          </p:cNvPr>
          <p:cNvCxnSpPr>
            <a:cxnSpLocks/>
          </p:cNvCxnSpPr>
          <p:nvPr/>
        </p:nvCxnSpPr>
        <p:spPr>
          <a:xfrm>
            <a:off x="175647" y="14348935"/>
            <a:ext cx="6340719" cy="0"/>
          </a:xfrm>
          <a:prstGeom prst="line">
            <a:avLst/>
          </a:prstGeom>
          <a:ln w="3175">
            <a:prstDash val="lgDash"/>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9A53A4E7-04E2-D183-647B-6FA2E8CFAE41}"/>
              </a:ext>
            </a:extLst>
          </p:cNvPr>
          <p:cNvSpPr txBox="1"/>
          <p:nvPr/>
        </p:nvSpPr>
        <p:spPr>
          <a:xfrm>
            <a:off x="130735" y="19810126"/>
            <a:ext cx="6545738" cy="1836657"/>
          </a:xfrm>
          <a:prstGeom prst="rect">
            <a:avLst/>
          </a:prstGeom>
          <a:noFill/>
          <a:ln>
            <a:solidFill>
              <a:schemeClr val="bg1">
                <a:lumMod val="75000"/>
              </a:schemeClr>
            </a:solidFill>
          </a:ln>
        </p:spPr>
        <p:txBody>
          <a:bodyPr wrap="square" lIns="91440" tIns="45720" rIns="91440" bIns="45720" anchor="t">
            <a:spAutoFit/>
          </a:bodyPr>
          <a:lstStyle/>
          <a:p>
            <a:pPr>
              <a:lnSpc>
                <a:spcPct val="110000"/>
              </a:lnSpc>
              <a:spcAft>
                <a:spcPts val="600"/>
              </a:spcAft>
            </a:pPr>
            <a:r>
              <a:rPr lang="en-US" sz="1100" b="1" u="sng" kern="100">
                <a:latin typeface="Segoe UI" panose="020B0502040204020203" pitchFamily="34" charset="0"/>
                <a:ea typeface="Yu Gothic Light"/>
                <a:cs typeface="Segoe UI" panose="020B0502040204020203" pitchFamily="34" charset="0"/>
              </a:rPr>
              <a:t>Project Opal</a:t>
            </a:r>
          </a:p>
          <a:p>
            <a:pPr>
              <a:lnSpc>
                <a:spcPct val="110000"/>
              </a:lnSpc>
              <a:spcAft>
                <a:spcPts val="600"/>
              </a:spcAft>
            </a:pPr>
            <a:r>
              <a:rPr lang="en-US" sz="1100" b="1" kern="100">
                <a:solidFill>
                  <a:srgbClr val="0078D4"/>
                </a:solidFill>
                <a:latin typeface="Segoe UI" panose="020B0502040204020203" pitchFamily="34" charset="0"/>
                <a:ea typeface="Aptos" panose="020B0004020202020204" pitchFamily="34" charset="0"/>
                <a:cs typeface="Segoe UI" panose="020B0502040204020203" pitchFamily="34" charset="0"/>
              </a:rPr>
              <a:t>Eligibility: </a:t>
            </a:r>
            <a:r>
              <a:rPr lang="en-US" sz="1100" kern="100">
                <a:latin typeface="Segoe UI" panose="020B0502040204020203" pitchFamily="34" charset="0"/>
                <a:ea typeface="Aptos" panose="020B0004020202020204" pitchFamily="34" charset="0"/>
                <a:cs typeface="Segoe UI" panose="020B0502040204020203" pitchFamily="34" charset="0"/>
              </a:rPr>
              <a:t>Customers must (1) have a Copilot License, (2) Opt-in to Opal (Frontier)</a:t>
            </a:r>
          </a:p>
          <a:p>
            <a:pPr>
              <a:lnSpc>
                <a:spcPct val="110000"/>
              </a:lnSpc>
              <a:spcAft>
                <a:spcPts val="300"/>
              </a:spcAft>
            </a:pPr>
            <a:r>
              <a:rPr lang="en-US" sz="1100" b="1" kern="100">
                <a:solidFill>
                  <a:srgbClr val="0078D4"/>
                </a:solidFill>
                <a:latin typeface="Segoe UI" panose="020B0502040204020203" pitchFamily="34" charset="0"/>
                <a:ea typeface="Aptos" panose="020B0004020202020204" pitchFamily="34" charset="0"/>
                <a:cs typeface="Segoe UI" panose="020B0502040204020203" pitchFamily="34" charset="0"/>
              </a:rPr>
              <a:t>IT Admins</a:t>
            </a:r>
            <a:r>
              <a:rPr lang="en-US" sz="1100" kern="100">
                <a:latin typeface="Segoe UI" panose="020B0502040204020203" pitchFamily="34" charset="0"/>
                <a:ea typeface="Aptos" panose="020B0004020202020204" pitchFamily="34" charset="0"/>
                <a:cs typeface="Segoe UI" panose="020B0502040204020203" pitchFamily="34" charset="0"/>
              </a:rPr>
              <a:t>: IT admins will need to ‘opt-in’ to the Project Opal (Frontier) in the Microsoft Admin Center</a:t>
            </a:r>
          </a:p>
          <a:p>
            <a:pPr marL="170815" indent="-170815">
              <a:lnSpc>
                <a:spcPct val="110000"/>
              </a:lnSpc>
              <a:buFont typeface="Arial" panose="020B0604020202020204" pitchFamily="34" charset="0"/>
              <a:buChar char="•"/>
            </a:pPr>
            <a:r>
              <a:rPr lang="en-US" sz="1100" kern="100">
                <a:latin typeface="Segoe UI" panose="020B0502040204020203" pitchFamily="34" charset="0"/>
                <a:ea typeface="Aptos" panose="020B0004020202020204" pitchFamily="34" charset="0"/>
                <a:cs typeface="Segoe UI" panose="020B0502040204020203" pitchFamily="34" charset="0"/>
              </a:rPr>
              <a:t>Steps include MAC &gt; Copilot &gt; Settings &gt; Opal (Frontier) &gt; Turn on and grant access to select users</a:t>
            </a:r>
          </a:p>
          <a:p>
            <a:pPr marL="170815" indent="-170815">
              <a:lnSpc>
                <a:spcPct val="110000"/>
              </a:lnSpc>
              <a:buFont typeface="Arial" panose="020B0604020202020204" pitchFamily="34" charset="0"/>
              <a:buChar char="•"/>
            </a:pPr>
            <a:r>
              <a:rPr lang="en-US" sz="1100" kern="100">
                <a:latin typeface="Segoe UI" panose="020B0502040204020203" pitchFamily="34" charset="0"/>
                <a:ea typeface="Aptos" panose="020B0004020202020204" pitchFamily="34" charset="0"/>
                <a:cs typeface="Segoe UI" panose="020B0502040204020203" pitchFamily="34" charset="0"/>
              </a:rPr>
              <a:t>After deployment, go to the Opal Admin Portal to setup Cloud PCs and starter prompts for users</a:t>
            </a:r>
          </a:p>
          <a:p>
            <a:pPr marL="170815" indent="-170815">
              <a:lnSpc>
                <a:spcPct val="110000"/>
              </a:lnSpc>
              <a:spcAft>
                <a:spcPts val="600"/>
              </a:spcAft>
              <a:buFont typeface="Arial" panose="020B0604020202020204" pitchFamily="34" charset="0"/>
              <a:buChar char="•"/>
            </a:pPr>
            <a:r>
              <a:rPr lang="en-US" sz="1100" kern="100">
                <a:latin typeface="Segoe UI"/>
                <a:ea typeface="Aptos" panose="020B0004020202020204" pitchFamily="34" charset="0"/>
                <a:cs typeface="Segoe UI"/>
              </a:rPr>
              <a:t>Additional information to support IT Admin setup is here: </a:t>
            </a:r>
            <a:r>
              <a:rPr lang="en-US" sz="1100">
                <a:latin typeface="Segoe UI"/>
                <a:cs typeface="Segoe UI"/>
                <a:hlinkClick r:id="rId11"/>
              </a:rPr>
              <a:t>Project Opal - Admin Documentation</a:t>
            </a:r>
            <a:endParaRPr lang="en-US" sz="1100" kern="100">
              <a:latin typeface="Segoe UI"/>
              <a:ea typeface="Aptos" panose="020B0004020202020204" pitchFamily="34" charset="0"/>
              <a:cs typeface="Segoe UI"/>
              <a:hlinkClick r:id="rId11"/>
            </a:endParaRPr>
          </a:p>
          <a:p>
            <a:pPr>
              <a:lnSpc>
                <a:spcPct val="110000"/>
              </a:lnSpc>
            </a:pPr>
            <a:r>
              <a:rPr lang="en-US" sz="1100" b="1" kern="100">
                <a:solidFill>
                  <a:srgbClr val="0078D4"/>
                </a:solidFill>
                <a:latin typeface="Segoe UI" panose="020B0502040204020203" pitchFamily="34" charset="0"/>
                <a:ea typeface="Aptos" panose="020B0004020202020204" pitchFamily="34" charset="0"/>
                <a:cs typeface="Segoe UI" panose="020B0502040204020203" pitchFamily="34" charset="0"/>
              </a:rPr>
              <a:t>End Users: </a:t>
            </a:r>
            <a:r>
              <a:rPr lang="en-US" sz="1100" kern="100">
                <a:latin typeface="Segoe UI" panose="020B0502040204020203" pitchFamily="34" charset="0"/>
                <a:ea typeface="Aptos" panose="020B0004020202020204" pitchFamily="34" charset="0"/>
                <a:cs typeface="Segoe UI" panose="020B0502040204020203" pitchFamily="34" charset="0"/>
              </a:rPr>
              <a:t>Users will access Project Opal via the left rail on the M365 Copilot app or website</a:t>
            </a:r>
          </a:p>
          <a:p>
            <a:pPr marL="170815" indent="-170815">
              <a:lnSpc>
                <a:spcPct val="110000"/>
              </a:lnSpc>
              <a:spcAft>
                <a:spcPts val="600"/>
              </a:spcAft>
              <a:buFont typeface="Arial" panose="020B0604020202020204" pitchFamily="34" charset="0"/>
              <a:buChar char="•"/>
            </a:pPr>
            <a:r>
              <a:rPr lang="en-US" sz="1100" kern="100">
                <a:latin typeface="Segoe UI"/>
                <a:ea typeface="Aptos" panose="020B0004020202020204" pitchFamily="34" charset="0"/>
                <a:cs typeface="Segoe UI"/>
              </a:rPr>
              <a:t>Additional information to support end users is here: </a:t>
            </a:r>
            <a:r>
              <a:rPr lang="en-US" sz="1100">
                <a:latin typeface="Segoe UI"/>
                <a:cs typeface="Segoe UI"/>
                <a:hlinkClick r:id="rId12"/>
              </a:rPr>
              <a:t>Project Opal - End User Documentation</a:t>
            </a:r>
            <a:endParaRPr lang="en-US" sz="1100" kern="100">
              <a:latin typeface="Segoe UI"/>
              <a:ea typeface="Aptos" panose="020B0004020202020204" pitchFamily="34" charset="0"/>
              <a:cs typeface="Segoe UI"/>
              <a:hlinkClick r:id="rId12"/>
            </a:endParaRPr>
          </a:p>
        </p:txBody>
      </p:sp>
    </p:spTree>
    <p:extLst>
      <p:ext uri="{BB962C8B-B14F-4D97-AF65-F5344CB8AC3E}">
        <p14:creationId xmlns:p14="http://schemas.microsoft.com/office/powerpoint/2010/main" val="9705696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0</TotalTime>
  <Words>1518</Words>
  <Application>Microsoft Office PowerPoint</Application>
  <PresentationFormat>Custom</PresentationFormat>
  <Paragraphs>75</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Aptos</vt:lpstr>
      <vt:lpstr>Aptos Display</vt:lpstr>
      <vt:lpstr>Arial</vt:lpstr>
      <vt:lpstr>Segoe Sans Display</vt:lpstr>
      <vt:lpstr>Segoe Sans Display Semibold</vt:lpstr>
      <vt:lpstr>Segoe UI</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Katie Lafferty (KFORCE INC)</dc:creator>
  <cp:lastModifiedBy>Jessie Hwang (MCAG)</cp:lastModifiedBy>
  <cp:revision>6</cp:revision>
  <dcterms:created xsi:type="dcterms:W3CDTF">2025-05-29T17:57:51Z</dcterms:created>
  <dcterms:modified xsi:type="dcterms:W3CDTF">2025-11-18T16:31:02Z</dcterms:modified>
</cp:coreProperties>
</file>